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282" r:id="rId3"/>
    <p:sldId id="319" r:id="rId4"/>
    <p:sldId id="320" r:id="rId5"/>
    <p:sldId id="318" r:id="rId6"/>
    <p:sldId id="283" r:id="rId7"/>
    <p:sldId id="321" r:id="rId8"/>
    <p:sldId id="315" r:id="rId9"/>
    <p:sldId id="322" r:id="rId10"/>
    <p:sldId id="323" r:id="rId11"/>
    <p:sldId id="324" r:id="rId12"/>
    <p:sldId id="325" r:id="rId13"/>
    <p:sldId id="326" r:id="rId14"/>
  </p:sldIdLst>
  <p:sldSz cx="9144000" cy="6858000" type="screen4x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9A3DD"/>
    <a:srgbClr val="C61C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6520"/>
    <p:restoredTop sz="71429"/>
  </p:normalViewPr>
  <p:slideViewPr>
    <p:cSldViewPr snapToGrid="0" snapToObjects="1">
      <p:cViewPr varScale="1">
        <p:scale>
          <a:sx n="48" d="100"/>
          <a:sy n="48" d="100"/>
        </p:scale>
        <p:origin x="-1522"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2A1174E2-F523-314C-827F-B5F693F8F904}" type="datetimeFigureOut">
              <a:rPr lang="en-US" smtClean="0"/>
              <a:pPr/>
              <a:t>3/17/2020</a:t>
            </a:fld>
            <a:endParaRPr lang="en-US"/>
          </a:p>
        </p:txBody>
      </p:sp>
      <p:sp>
        <p:nvSpPr>
          <p:cNvPr id="4" name="Footer Placeholder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15C8D7DE-CF7A-1B4A-8DC3-0ED985334A9E}" type="slidenum">
              <a:rPr lang="en-US" smtClean="0"/>
              <a:pPr/>
              <a:t>‹#›</a:t>
            </a:fld>
            <a:endParaRPr lang="en-US"/>
          </a:p>
        </p:txBody>
      </p:sp>
    </p:spTree>
    <p:extLst>
      <p:ext uri="{BB962C8B-B14F-4D97-AF65-F5344CB8AC3E}">
        <p14:creationId xmlns="" xmlns:p14="http://schemas.microsoft.com/office/powerpoint/2010/main" val="3106487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B8E1BD49-7A4B-EB4A-B342-F50D85B31D1E}" type="datetimeFigureOut">
              <a:rPr lang="en-US" smtClean="0"/>
              <a:pPr/>
              <a:t>3/17/2020</a:t>
            </a:fld>
            <a:endParaRPr lang="en-US"/>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3CFB1476-6B90-5D47-B86C-D9C6A9030174}" type="slidenum">
              <a:rPr lang="en-US" smtClean="0"/>
              <a:pPr/>
              <a:t>‹#›</a:t>
            </a:fld>
            <a:endParaRPr lang="en-US"/>
          </a:p>
        </p:txBody>
      </p:sp>
    </p:spTree>
    <p:extLst>
      <p:ext uri="{BB962C8B-B14F-4D97-AF65-F5344CB8AC3E}">
        <p14:creationId xmlns="" xmlns:p14="http://schemas.microsoft.com/office/powerpoint/2010/main" val="35161784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a:t>
            </a:r>
          </a:p>
        </p:txBody>
      </p:sp>
      <p:sp>
        <p:nvSpPr>
          <p:cNvPr id="4" name="Slide Number Placeholder 3"/>
          <p:cNvSpPr>
            <a:spLocks noGrp="1"/>
          </p:cNvSpPr>
          <p:nvPr>
            <p:ph type="sldNum" sz="quarter" idx="10"/>
          </p:nvPr>
        </p:nvSpPr>
        <p:spPr/>
        <p:txBody>
          <a:bodyPr/>
          <a:lstStyle/>
          <a:p>
            <a:fld id="{3CFB1476-6B90-5D47-B86C-D9C6A9030174}" type="slidenum">
              <a:rPr lang="en-US" smtClean="0"/>
              <a:pPr/>
              <a:t>1</a:t>
            </a:fld>
            <a:endParaRPr lang="en-US"/>
          </a:p>
        </p:txBody>
      </p:sp>
    </p:spTree>
    <p:extLst>
      <p:ext uri="{BB962C8B-B14F-4D97-AF65-F5344CB8AC3E}">
        <p14:creationId xmlns="" xmlns:p14="http://schemas.microsoft.com/office/powerpoint/2010/main" val="2102573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FB1476-6B90-5D47-B86C-D9C6A9030174}" type="slidenum">
              <a:rPr lang="en-US" smtClean="0"/>
              <a:pPr/>
              <a:t>5</a:t>
            </a:fld>
            <a:endParaRPr lang="en-US"/>
          </a:p>
        </p:txBody>
      </p:sp>
    </p:spTree>
    <p:extLst>
      <p:ext uri="{BB962C8B-B14F-4D97-AF65-F5344CB8AC3E}">
        <p14:creationId xmlns="" xmlns:p14="http://schemas.microsoft.com/office/powerpoint/2010/main" val="25123240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43999" y="828000"/>
            <a:ext cx="6072273" cy="1080000"/>
          </a:xfrm>
        </p:spPr>
        <p:txBody>
          <a:bodyPr>
            <a:noAutofit/>
          </a:bodyPr>
          <a:lstStyle>
            <a:lvl1pPr marL="0" marR="0" indent="0" algn="l" defTabSz="457200" rtl="0" eaLnBrk="1" fontAlgn="auto" latinLnBrk="0" hangingPunct="1">
              <a:lnSpc>
                <a:spcPts val="3000"/>
              </a:lnSpc>
              <a:spcBef>
                <a:spcPct val="0"/>
              </a:spcBef>
              <a:spcAft>
                <a:spcPts val="0"/>
              </a:spcAft>
              <a:buClrTx/>
              <a:buSzTx/>
              <a:buFontTx/>
              <a:buNone/>
              <a:tabLst/>
              <a:defRPr sz="2800">
                <a:solidFill>
                  <a:schemeClr val="tx1"/>
                </a:solidFill>
                <a:latin typeface="Futura Bk BT"/>
                <a:cs typeface="Futura Bk BT"/>
              </a:defRPr>
            </a:lvl1pPr>
          </a:lstStyle>
          <a:p>
            <a:r>
              <a:rPr lang="en-GB" dirty="0"/>
              <a:t>Click to edit Master title style</a:t>
            </a:r>
            <a:endParaRPr lang="en-US" dirty="0"/>
          </a:p>
        </p:txBody>
      </p:sp>
      <p:sp>
        <p:nvSpPr>
          <p:cNvPr id="5" name="Footer Placeholder 4"/>
          <p:cNvSpPr>
            <a:spLocks noGrp="1"/>
          </p:cNvSpPr>
          <p:nvPr>
            <p:ph type="ftr" sz="quarter" idx="11"/>
          </p:nvPr>
        </p:nvSpPr>
        <p:spPr>
          <a:xfrm>
            <a:off x="274389" y="6091840"/>
            <a:ext cx="2270811" cy="475200"/>
          </a:xfrm>
        </p:spPr>
        <p:txBody>
          <a:bodyPr/>
          <a:lstStyle>
            <a:lvl1pPr>
              <a:defRPr>
                <a:solidFill>
                  <a:schemeClr val="tx1"/>
                </a:solidFill>
              </a:defRPr>
            </a:lvl1pPr>
          </a:lstStyle>
          <a:p>
            <a:r>
              <a:rPr lang="en-US" b="1" dirty="0"/>
              <a:t>Name of speaker</a:t>
            </a:r>
          </a:p>
          <a:p>
            <a:r>
              <a:rPr lang="en-US" dirty="0"/>
              <a:t>Title of speaker</a:t>
            </a:r>
          </a:p>
          <a:p>
            <a:r>
              <a:rPr lang="en-US" dirty="0"/>
              <a:t>Specialist area of speaker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Footer Placeholder 4"/>
          <p:cNvSpPr>
            <a:spLocks noGrp="1"/>
          </p:cNvSpPr>
          <p:nvPr>
            <p:ph type="ftr" sz="quarter" idx="11"/>
          </p:nvPr>
        </p:nvSpPr>
        <p:spPr/>
        <p:txBody>
          <a:bodyPr/>
          <a:lstStyle/>
          <a:p>
            <a:r>
              <a:rPr lang="en-US" b="1" dirty="0"/>
              <a:t>Name of speaker</a:t>
            </a:r>
          </a:p>
          <a:p>
            <a:r>
              <a:rPr lang="en-US" dirty="0"/>
              <a:t>Title of speaker</a:t>
            </a:r>
          </a:p>
          <a:p>
            <a:r>
              <a:rPr lang="en-US" dirty="0"/>
              <a:t>Specialist area of speaker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4" name="Footer Placeholder 3"/>
          <p:cNvSpPr>
            <a:spLocks noGrp="1"/>
          </p:cNvSpPr>
          <p:nvPr>
            <p:ph type="ftr" sz="quarter" idx="11"/>
          </p:nvPr>
        </p:nvSpPr>
        <p:spPr/>
        <p:txBody>
          <a:bodyPr/>
          <a:lstStyle/>
          <a:p>
            <a:r>
              <a:rPr lang="en-US" b="1" dirty="0"/>
              <a:t>Name of speaker</a:t>
            </a:r>
          </a:p>
          <a:p>
            <a:r>
              <a:rPr lang="en-US" dirty="0"/>
              <a:t>Title of speaker</a:t>
            </a:r>
          </a:p>
          <a:p>
            <a:r>
              <a:rPr lang="en-US" dirty="0"/>
              <a:t>Specialist area of speaker</a:t>
            </a:r>
          </a:p>
        </p:txBody>
      </p:sp>
      <p:sp>
        <p:nvSpPr>
          <p:cNvPr id="6" name="Content Placeholder 2"/>
          <p:cNvSpPr>
            <a:spLocks noGrp="1"/>
          </p:cNvSpPr>
          <p:nvPr>
            <p:ph idx="1"/>
          </p:nvPr>
        </p:nvSpPr>
        <p:spPr>
          <a:xfrm>
            <a:off x="2412000" y="1656000"/>
            <a:ext cx="6444000" cy="4896000"/>
          </a:xfrm>
        </p:spPr>
        <p:txBody>
          <a:bodyPr/>
          <a:lstStyle>
            <a:lvl1pPr marL="265113" indent="-265113">
              <a:buFont typeface="+mj-lt"/>
              <a:buAutoNum type="arabicPeriod"/>
              <a:defRPr/>
            </a:lvl1pPr>
            <a:lvl2pPr marL="265113" indent="273050">
              <a:buFont typeface="+mj-lt"/>
              <a:buAutoNum type="arabicPeriod"/>
              <a:defRPr/>
            </a:lvl2pPr>
            <a:lvl3pPr marL="265113" indent="273050">
              <a:buFont typeface="+mj-lt"/>
              <a:buAutoNum type="arabicPeriod"/>
              <a:defRPr/>
            </a:lvl3pPr>
            <a:lvl4pPr marL="265113" indent="273050">
              <a:buFont typeface="+mj-lt"/>
              <a:buAutoNum type="arabicPeriod"/>
              <a:defRPr/>
            </a:lvl4pPr>
            <a:lvl5pPr marL="265113" indent="273050">
              <a:buFont typeface="+mj-lt"/>
              <a:buAutoNum type="arabicPeriod"/>
              <a:defRPr/>
            </a:lvl5pPr>
          </a:lstStyle>
          <a:p>
            <a:pPr lvl="0"/>
            <a:r>
              <a:rPr lang="en-GB" dirty="0"/>
              <a:t>Click to edit Master text style</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412000" y="1656000"/>
            <a:ext cx="6444000" cy="4903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6" name="Footer Placeholder 5"/>
          <p:cNvSpPr>
            <a:spLocks noGrp="1"/>
          </p:cNvSpPr>
          <p:nvPr>
            <p:ph type="ftr" sz="quarter" idx="11"/>
          </p:nvPr>
        </p:nvSpPr>
        <p:spPr/>
        <p:txBody>
          <a:bodyPr/>
          <a:lstStyle/>
          <a:p>
            <a:r>
              <a:rPr lang="en-US" b="1" dirty="0"/>
              <a:t>Name of speaker</a:t>
            </a:r>
          </a:p>
          <a:p>
            <a:r>
              <a:rPr lang="en-US" dirty="0"/>
              <a:t>Title of speaker</a:t>
            </a:r>
          </a:p>
          <a:p>
            <a:r>
              <a:rPr lang="en-US" dirty="0"/>
              <a:t>Specialist area of speaker</a:t>
            </a:r>
          </a:p>
        </p:txBody>
      </p:sp>
      <p:sp>
        <p:nvSpPr>
          <p:cNvPr id="8" name="Title 1"/>
          <p:cNvSpPr>
            <a:spLocks noGrp="1"/>
          </p:cNvSpPr>
          <p:nvPr>
            <p:ph type="title"/>
          </p:nvPr>
        </p:nvSpPr>
        <p:spPr>
          <a:xfrm>
            <a:off x="2412000" y="720000"/>
            <a:ext cx="6444000" cy="756909"/>
          </a:xfrm>
        </p:spPr>
        <p:txBody>
          <a:bodyPr/>
          <a:lstStyle/>
          <a:p>
            <a:r>
              <a:rPr lang="en-GB"/>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b="1" dirty="0"/>
              <a:t>Name of speaker</a:t>
            </a:r>
          </a:p>
          <a:p>
            <a:r>
              <a:rPr lang="en-US" dirty="0"/>
              <a:t>Title of speaker</a:t>
            </a:r>
          </a:p>
          <a:p>
            <a:r>
              <a:rPr lang="en-US" dirty="0"/>
              <a:t>Specialist area of speaker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12000" y="720000"/>
            <a:ext cx="6444000" cy="756909"/>
          </a:xfrm>
          <a:prstGeom prst="rect">
            <a:avLst/>
          </a:prstGeom>
        </p:spPr>
        <p:txBody>
          <a:bodyPr vert="horz" lIns="0" tIns="0" rIns="0" bIns="0" rtlCol="0" anchor="t">
            <a:normAutofit/>
          </a:bodyPr>
          <a:lstStyle/>
          <a:p>
            <a:r>
              <a:rPr lang="en-GB" dirty="0"/>
              <a:t>Click to edit Master title style</a:t>
            </a:r>
            <a:endParaRPr lang="en-US" dirty="0"/>
          </a:p>
        </p:txBody>
      </p:sp>
      <p:sp>
        <p:nvSpPr>
          <p:cNvPr id="3" name="Text Placeholder 2"/>
          <p:cNvSpPr>
            <a:spLocks noGrp="1"/>
          </p:cNvSpPr>
          <p:nvPr>
            <p:ph type="body" idx="1"/>
          </p:nvPr>
        </p:nvSpPr>
        <p:spPr>
          <a:xfrm>
            <a:off x="2412000" y="1656000"/>
            <a:ext cx="6444000" cy="4896000"/>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Footer Placeholder 4"/>
          <p:cNvSpPr>
            <a:spLocks noGrp="1"/>
          </p:cNvSpPr>
          <p:nvPr>
            <p:ph type="ftr" sz="quarter" idx="3"/>
          </p:nvPr>
        </p:nvSpPr>
        <p:spPr>
          <a:xfrm>
            <a:off x="250870" y="4817023"/>
            <a:ext cx="2032588" cy="1742178"/>
          </a:xfrm>
          <a:prstGeom prst="rect">
            <a:avLst/>
          </a:prstGeom>
        </p:spPr>
        <p:txBody>
          <a:bodyPr vert="horz" lIns="0" tIns="0" rIns="0" bIns="0" rtlCol="0" anchor="b"/>
          <a:lstStyle>
            <a:lvl1pPr algn="l">
              <a:lnSpc>
                <a:spcPts val="1400"/>
              </a:lnSpc>
              <a:defRPr sz="1200" b="0" i="0">
                <a:solidFill>
                  <a:schemeClr val="tx1"/>
                </a:solidFill>
                <a:latin typeface="Futura Bk BT"/>
                <a:cs typeface="Futura Bk BT"/>
              </a:defRPr>
            </a:lvl1pPr>
          </a:lstStyle>
          <a:p>
            <a:r>
              <a:rPr lang="en-US" b="1" dirty="0"/>
              <a:t>Name of speaker</a:t>
            </a:r>
          </a:p>
          <a:p>
            <a:r>
              <a:rPr lang="en-US" dirty="0"/>
              <a:t>Title of speaker</a:t>
            </a:r>
          </a:p>
          <a:p>
            <a:r>
              <a:rPr lang="en-US" dirty="0"/>
              <a:t>Specialist area of speaker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7" r:id="rId4"/>
    <p:sldLayoutId id="2147483655" r:id="rId5"/>
  </p:sldLayoutIdLst>
  <p:txStyles>
    <p:titleStyle>
      <a:lvl1pPr algn="l" defTabSz="457200" rtl="0" eaLnBrk="1" latinLnBrk="0" hangingPunct="1">
        <a:spcBef>
          <a:spcPct val="0"/>
        </a:spcBef>
        <a:buNone/>
        <a:defRPr sz="1800" b="0" i="0" kern="1200">
          <a:solidFill>
            <a:schemeClr val="tx1"/>
          </a:solidFill>
          <a:latin typeface="Futura Bk BT"/>
          <a:ea typeface="+mj-ea"/>
          <a:cs typeface="Futura Bk BT"/>
        </a:defRPr>
      </a:lvl1pPr>
    </p:titleStyle>
    <p:bodyStyle>
      <a:lvl1pPr marL="342900" indent="-342900" algn="l" defTabSz="457200" rtl="0" eaLnBrk="1" latinLnBrk="0" hangingPunct="1">
        <a:lnSpc>
          <a:spcPts val="1600"/>
        </a:lnSpc>
        <a:spcBef>
          <a:spcPts val="0"/>
        </a:spcBef>
        <a:spcAft>
          <a:spcPts val="1600"/>
        </a:spcAft>
        <a:buFontTx/>
        <a:buNone/>
        <a:defRPr sz="1400" kern="1200">
          <a:solidFill>
            <a:schemeClr val="tx1"/>
          </a:solidFill>
          <a:latin typeface="Futura Bk BT"/>
          <a:ea typeface="+mn-ea"/>
          <a:cs typeface="Futura Bk BT"/>
        </a:defRPr>
      </a:lvl1pPr>
      <a:lvl2pPr marL="0" indent="-180000" algn="l" defTabSz="457200" rtl="0" eaLnBrk="1" latinLnBrk="0" hangingPunct="1">
        <a:lnSpc>
          <a:spcPts val="1600"/>
        </a:lnSpc>
        <a:spcBef>
          <a:spcPts val="0"/>
        </a:spcBef>
        <a:spcAft>
          <a:spcPts val="1600"/>
        </a:spcAft>
        <a:buFont typeface="Arial"/>
        <a:buChar char="•"/>
        <a:defRPr sz="1400" kern="1200">
          <a:solidFill>
            <a:schemeClr val="tx1"/>
          </a:solidFill>
          <a:latin typeface="Futura Bk BT"/>
          <a:ea typeface="+mn-ea"/>
          <a:cs typeface="Futura Bk BT"/>
        </a:defRPr>
      </a:lvl2pPr>
      <a:lvl3pPr marL="360000" indent="-180000" algn="l" defTabSz="457200" rtl="0" eaLnBrk="1" latinLnBrk="0" hangingPunct="1">
        <a:lnSpc>
          <a:spcPts val="1600"/>
        </a:lnSpc>
        <a:spcBef>
          <a:spcPts val="0"/>
        </a:spcBef>
        <a:spcAft>
          <a:spcPts val="1600"/>
        </a:spcAft>
        <a:buClr>
          <a:schemeClr val="tx2"/>
        </a:buClr>
        <a:buFont typeface="Arial"/>
        <a:buChar char="•"/>
        <a:defRPr sz="1400" kern="1200">
          <a:solidFill>
            <a:schemeClr val="tx1"/>
          </a:solidFill>
          <a:latin typeface="Futura Bk BT"/>
          <a:ea typeface="+mn-ea"/>
          <a:cs typeface="Futura Bk BT"/>
        </a:defRPr>
      </a:lvl3pPr>
      <a:lvl4pPr marL="360000" indent="-180000" algn="l" defTabSz="457200" rtl="0" eaLnBrk="1" latinLnBrk="0" hangingPunct="1">
        <a:lnSpc>
          <a:spcPts val="1600"/>
        </a:lnSpc>
        <a:spcBef>
          <a:spcPts val="0"/>
        </a:spcBef>
        <a:spcAft>
          <a:spcPts val="1600"/>
        </a:spcAft>
        <a:buClr>
          <a:schemeClr val="accent4"/>
        </a:buClr>
        <a:buFont typeface="Arial"/>
        <a:buChar char="•"/>
        <a:defRPr sz="1400" kern="1200">
          <a:solidFill>
            <a:schemeClr val="tx1"/>
          </a:solidFill>
          <a:latin typeface="Futura Bk BT"/>
          <a:ea typeface="+mn-ea"/>
          <a:cs typeface="Futura Bk BT"/>
        </a:defRPr>
      </a:lvl4pPr>
      <a:lvl5pPr marL="360000" indent="-180000" algn="l" defTabSz="457200" rtl="0" eaLnBrk="1" latinLnBrk="0" hangingPunct="1">
        <a:lnSpc>
          <a:spcPts val="1600"/>
        </a:lnSpc>
        <a:spcBef>
          <a:spcPts val="0"/>
        </a:spcBef>
        <a:spcAft>
          <a:spcPts val="1600"/>
        </a:spcAft>
        <a:buClr>
          <a:schemeClr val="accent5"/>
        </a:buClr>
        <a:buFont typeface="Arial"/>
        <a:buChar char="•"/>
        <a:defRPr sz="1400" kern="1200">
          <a:solidFill>
            <a:schemeClr val="tx1"/>
          </a:solidFill>
          <a:latin typeface="Futura Bk BT"/>
          <a:ea typeface="+mn-ea"/>
          <a:cs typeface="Futura Bk B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nSpc>
                <a:spcPct val="100000"/>
              </a:lnSpc>
            </a:pPr>
            <a:r>
              <a:rPr lang="en-GB" b="1" dirty="0"/>
              <a:t>The Rule of Law – Relevance of Commonwealth and international standards in Zimbabwe today</a:t>
            </a:r>
            <a:r>
              <a:rPr lang="en-GB" sz="3200" dirty="0"/>
              <a:t/>
            </a:r>
            <a:br>
              <a:rPr lang="en-GB" sz="3200" dirty="0"/>
            </a:br>
            <a:r>
              <a:rPr lang="en-GB" sz="3200" dirty="0"/>
              <a:t/>
            </a:r>
            <a:br>
              <a:rPr lang="en-GB" sz="3200" dirty="0"/>
            </a:br>
            <a:r>
              <a:rPr lang="en-GB" sz="2400" dirty="0">
                <a:solidFill>
                  <a:srgbClr val="19A3DD"/>
                </a:solidFill>
              </a:rPr>
              <a:t>Zimbabwe: Living On the Edge</a:t>
            </a:r>
            <a:br>
              <a:rPr lang="en-GB" sz="2400" dirty="0">
                <a:solidFill>
                  <a:srgbClr val="19A3DD"/>
                </a:solidFill>
              </a:rPr>
            </a:br>
            <a:r>
              <a:rPr lang="en-GB" sz="2400" dirty="0">
                <a:solidFill>
                  <a:srgbClr val="19A3DD"/>
                </a:solidFill>
              </a:rPr>
              <a:t/>
            </a:r>
            <a:br>
              <a:rPr lang="en-GB" sz="2400" dirty="0">
                <a:solidFill>
                  <a:srgbClr val="19A3DD"/>
                </a:solidFill>
              </a:rPr>
            </a:br>
            <a:r>
              <a:rPr lang="en-GB" sz="2400" dirty="0">
                <a:solidFill>
                  <a:srgbClr val="19A3DD"/>
                </a:solidFill>
              </a:rPr>
              <a:t>Mike Campbell Foundation &amp; </a:t>
            </a:r>
            <a:br>
              <a:rPr lang="en-GB" sz="2400" dirty="0">
                <a:solidFill>
                  <a:srgbClr val="19A3DD"/>
                </a:solidFill>
              </a:rPr>
            </a:br>
            <a:r>
              <a:rPr lang="en-GB" sz="2400" dirty="0">
                <a:solidFill>
                  <a:srgbClr val="19A3DD"/>
                </a:solidFill>
              </a:rPr>
              <a:t>Bingham Centre for the Rule of Law</a:t>
            </a:r>
            <a:br>
              <a:rPr lang="en-GB" sz="2400" dirty="0">
                <a:solidFill>
                  <a:srgbClr val="19A3DD"/>
                </a:solidFill>
              </a:rPr>
            </a:br>
            <a:r>
              <a:rPr lang="en-GB" sz="2400" dirty="0">
                <a:solidFill>
                  <a:srgbClr val="19A3DD"/>
                </a:solidFill>
              </a:rPr>
              <a:t/>
            </a:r>
            <a:br>
              <a:rPr lang="en-GB" sz="2400" dirty="0">
                <a:solidFill>
                  <a:srgbClr val="19A3DD"/>
                </a:solidFill>
              </a:rPr>
            </a:br>
            <a:r>
              <a:rPr lang="en-GB" sz="2400" b="1" dirty="0" smtClean="0">
                <a:solidFill>
                  <a:srgbClr val="19A3DD"/>
                </a:solidFill>
              </a:rPr>
              <a:t>Dr Jan van </a:t>
            </a:r>
            <a:r>
              <a:rPr lang="en-GB" sz="2400" b="1" dirty="0" err="1" smtClean="0">
                <a:solidFill>
                  <a:srgbClr val="19A3DD"/>
                </a:solidFill>
              </a:rPr>
              <a:t>Zyl</a:t>
            </a:r>
            <a:r>
              <a:rPr lang="en-GB" sz="2400" b="1" dirty="0" smtClean="0">
                <a:solidFill>
                  <a:srgbClr val="19A3DD"/>
                </a:solidFill>
              </a:rPr>
              <a:t> </a:t>
            </a:r>
            <a:r>
              <a:rPr lang="en-GB" sz="2400" b="1" dirty="0" err="1" smtClean="0">
                <a:solidFill>
                  <a:srgbClr val="19A3DD"/>
                </a:solidFill>
              </a:rPr>
              <a:t>Smit</a:t>
            </a:r>
            <a:r>
              <a:rPr lang="en-GB" sz="2400" dirty="0">
                <a:solidFill>
                  <a:srgbClr val="19A3DD"/>
                </a:solidFill>
              </a:rPr>
              <a:t/>
            </a:r>
            <a:br>
              <a:rPr lang="en-GB" sz="2400" dirty="0">
                <a:solidFill>
                  <a:srgbClr val="19A3DD"/>
                </a:solidFill>
              </a:rPr>
            </a:br>
            <a:r>
              <a:rPr lang="en-GB" sz="2400" dirty="0">
                <a:solidFill>
                  <a:srgbClr val="19A3DD"/>
                </a:solidFill>
              </a:rPr>
              <a:t/>
            </a:r>
            <a:br>
              <a:rPr lang="en-GB" sz="2400" dirty="0">
                <a:solidFill>
                  <a:srgbClr val="19A3DD"/>
                </a:solidFill>
              </a:rPr>
            </a:br>
            <a:r>
              <a:rPr lang="en-GB" sz="2400" dirty="0">
                <a:solidFill>
                  <a:srgbClr val="19A3DD"/>
                </a:solidFill>
              </a:rPr>
              <a:t>10 March 2020 </a:t>
            </a:r>
          </a:p>
        </p:txBody>
      </p:sp>
      <p:sp>
        <p:nvSpPr>
          <p:cNvPr id="6" name="Footer Placeholder 4"/>
          <p:cNvSpPr>
            <a:spLocks noGrp="1"/>
          </p:cNvSpPr>
          <p:nvPr>
            <p:ph type="ftr" sz="quarter" idx="4294967295"/>
          </p:nvPr>
        </p:nvSpPr>
        <p:spPr>
          <a:xfrm>
            <a:off x="413999" y="5092095"/>
            <a:ext cx="2168333" cy="1467105"/>
          </a:xfrm>
          <a:prstGeom prst="rect">
            <a:avLst/>
          </a:prstGeom>
        </p:spPr>
        <p:txBody>
          <a:bodyPr vert="horz" lIns="0" tIns="0" rIns="0" bIns="0" rtlCol="0" anchor="b"/>
          <a:lstStyle>
            <a:lvl1pPr algn="l">
              <a:lnSpc>
                <a:spcPts val="1400"/>
              </a:lnSpc>
              <a:defRPr sz="1200" b="0" i="0">
                <a:solidFill>
                  <a:schemeClr val="tx1"/>
                </a:solidFill>
                <a:latin typeface="Futura Bk BT"/>
                <a:cs typeface="Futura Bk BT"/>
              </a:defRPr>
            </a:lvl1pPr>
          </a:lstStyle>
          <a:p>
            <a:r>
              <a:rPr lang="en-US" b="1" dirty="0">
                <a:latin typeface="Futura Bk BT" pitchFamily="34" charset="0"/>
                <a:cs typeface="Futura MDiBDi"/>
              </a:rPr>
              <a:t>Dr Jan van Zyl Smit</a:t>
            </a:r>
          </a:p>
          <a:p>
            <a:r>
              <a:rPr lang="en-US" dirty="0">
                <a:latin typeface="Futura Bk BT" pitchFamily="34" charset="0"/>
                <a:cs typeface="Futura MDiBDi"/>
              </a:rPr>
              <a:t>Senior Research Fellow</a:t>
            </a:r>
          </a:p>
        </p:txBody>
      </p:sp>
      <p:sp>
        <p:nvSpPr>
          <p:cNvPr id="7" name="Footer Placeholder 4"/>
          <p:cNvSpPr>
            <a:spLocks noGrp="1"/>
          </p:cNvSpPr>
          <p:nvPr>
            <p:ph type="ftr" sz="quarter" idx="4294967295"/>
          </p:nvPr>
        </p:nvSpPr>
        <p:spPr>
          <a:xfrm>
            <a:off x="392979" y="2490969"/>
            <a:ext cx="2099719" cy="1560635"/>
          </a:xfrm>
          <a:prstGeom prst="rect">
            <a:avLst/>
          </a:prstGeom>
        </p:spPr>
        <p:txBody>
          <a:bodyPr vert="horz" lIns="0" tIns="0" rIns="0" bIns="0" rtlCol="0" anchor="b"/>
          <a:lstStyle>
            <a:lvl1pPr algn="l">
              <a:lnSpc>
                <a:spcPts val="1400"/>
              </a:lnSpc>
              <a:defRPr sz="1200" b="0" i="0">
                <a:solidFill>
                  <a:schemeClr val="tx1"/>
                </a:solidFill>
                <a:latin typeface="Futura Bk BT"/>
                <a:cs typeface="Futura Bk BT"/>
              </a:defRPr>
            </a:lvl1pPr>
          </a:lstStyle>
          <a:p>
            <a:pPr lvl="0">
              <a:lnSpc>
                <a:spcPct val="100000"/>
              </a:lnSpc>
              <a:spcAft>
                <a:spcPts val="1800"/>
              </a:spcAft>
            </a:pPr>
            <a:r>
              <a:rPr lang="en-US" sz="1800" dirty="0">
                <a:solidFill>
                  <a:srgbClr val="19A3DD"/>
                </a:solidFill>
                <a:latin typeface="Futura Bk BT" pitchFamily="34" charset="0"/>
                <a:cs typeface="Futura MDiBDi"/>
              </a:rPr>
              <a:t>     </a:t>
            </a:r>
            <a:r>
              <a:rPr lang="en-US" sz="1600" dirty="0">
                <a:solidFill>
                  <a:srgbClr val="19A3DD"/>
                </a:solidFill>
                <a:latin typeface="Futura Bk BT" pitchFamily="34" charset="0"/>
                <a:cs typeface="Futura MDiBDi"/>
              </a:rPr>
              <a:t>@</a:t>
            </a:r>
            <a:r>
              <a:rPr lang="en-US" sz="1600" dirty="0" err="1">
                <a:solidFill>
                  <a:srgbClr val="19A3DD"/>
                </a:solidFill>
                <a:latin typeface="Futura Bk BT" pitchFamily="34" charset="0"/>
                <a:cs typeface="Futura MDiBDi"/>
              </a:rPr>
              <a:t>BinghamCentre</a:t>
            </a:r>
            <a:r>
              <a:rPr lang="en-US" sz="1600" dirty="0">
                <a:solidFill>
                  <a:srgbClr val="19A3DD"/>
                </a:solidFill>
                <a:latin typeface="Futura Bk BT" pitchFamily="34" charset="0"/>
                <a:cs typeface="Futura MDiBDi"/>
              </a:rPr>
              <a:t/>
            </a:r>
            <a:br>
              <a:rPr lang="en-US" sz="1600" dirty="0">
                <a:solidFill>
                  <a:srgbClr val="19A3DD"/>
                </a:solidFill>
                <a:latin typeface="Futura Bk BT" pitchFamily="34" charset="0"/>
                <a:cs typeface="Futura MDiBDi"/>
              </a:rPr>
            </a:br>
            <a:r>
              <a:rPr lang="en-US" sz="1600" dirty="0">
                <a:solidFill>
                  <a:srgbClr val="19A3DD"/>
                </a:solidFill>
                <a:latin typeface="Futura Bk BT" pitchFamily="34" charset="0"/>
                <a:cs typeface="Futura MDiBDi"/>
              </a:rPr>
              <a:t>      </a:t>
            </a:r>
          </a:p>
          <a:p>
            <a:pPr lvl="0">
              <a:lnSpc>
                <a:spcPct val="100000"/>
              </a:lnSpc>
              <a:spcAft>
                <a:spcPts val="1800"/>
              </a:spcAft>
            </a:pPr>
            <a:r>
              <a:rPr lang="en-US" sz="1600" dirty="0">
                <a:solidFill>
                  <a:srgbClr val="19A3DD"/>
                </a:solidFill>
                <a:latin typeface="Futura Bk BT" pitchFamily="34" charset="0"/>
                <a:cs typeface="Futura MDiBDi"/>
              </a:rPr>
              <a:t>      /</a:t>
            </a:r>
            <a:r>
              <a:rPr lang="en-US" sz="1600" dirty="0" err="1">
                <a:solidFill>
                  <a:srgbClr val="19A3DD"/>
                </a:solidFill>
                <a:latin typeface="Futura Bk BT" pitchFamily="34" charset="0"/>
                <a:cs typeface="Futura MDiBDi"/>
              </a:rPr>
              <a:t>BinghamCentre</a:t>
            </a:r>
            <a:endParaRPr lang="en-US" sz="1600" dirty="0">
              <a:solidFill>
                <a:srgbClr val="19A3DD"/>
              </a:solidFill>
              <a:latin typeface="Futura Bk BT" pitchFamily="34" charset="0"/>
              <a:cs typeface="Futura MDiBDi"/>
            </a:endParaRPr>
          </a:p>
          <a:p>
            <a:pPr lvl="0">
              <a:lnSpc>
                <a:spcPct val="100000"/>
              </a:lnSpc>
              <a:spcAft>
                <a:spcPts val="1800"/>
              </a:spcAft>
            </a:pPr>
            <a:endParaRPr lang="en-US" sz="1800" dirty="0">
              <a:solidFill>
                <a:srgbClr val="19A3DD"/>
              </a:solidFill>
              <a:latin typeface="Futura Bk BT" pitchFamily="34" charset="0"/>
              <a:cs typeface="Futura MDiBDi"/>
            </a:endParaRPr>
          </a:p>
        </p:txBody>
      </p:sp>
      <p:pic>
        <p:nvPicPr>
          <p:cNvPr id="8" name="Picture 7"/>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50059" y="2575778"/>
            <a:ext cx="265683" cy="216000"/>
          </a:xfrm>
          <a:prstGeom prst="rect">
            <a:avLst/>
          </a:prstGeom>
        </p:spPr>
      </p:pic>
      <p:pic>
        <p:nvPicPr>
          <p:cNvPr id="3" name="Picture 2"/>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66623" y="3292843"/>
            <a:ext cx="252000" cy="25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t>The Rule of Law and international standards</a:t>
            </a:r>
            <a:br>
              <a:rPr lang="en-US" sz="2200" b="1" dirty="0"/>
            </a:br>
            <a:r>
              <a:rPr lang="en-US" sz="2200" b="1" dirty="0">
                <a:solidFill>
                  <a:srgbClr val="00A4E4"/>
                </a:solidFill>
              </a:rPr>
              <a:t>International monitoring?</a:t>
            </a:r>
            <a:endParaRPr lang="en-US" sz="2200" b="1" i="1" dirty="0"/>
          </a:p>
        </p:txBody>
      </p:sp>
      <p:sp>
        <p:nvSpPr>
          <p:cNvPr id="5" name="Content Placeholder 2"/>
          <p:cNvSpPr>
            <a:spLocks noGrp="1"/>
          </p:cNvSpPr>
          <p:nvPr>
            <p:ph idx="1"/>
          </p:nvPr>
        </p:nvSpPr>
        <p:spPr/>
        <p:txBody>
          <a:bodyPr>
            <a:noAutofit/>
          </a:bodyPr>
          <a:lstStyle/>
          <a:p>
            <a:pPr marL="0" indent="0">
              <a:lnSpc>
                <a:spcPts val="2400"/>
              </a:lnSpc>
              <a:spcAft>
                <a:spcPts val="600"/>
              </a:spcAft>
            </a:pPr>
            <a:r>
              <a:rPr lang="en-GB" sz="2000" b="1" dirty="0">
                <a:solidFill>
                  <a:srgbClr val="0F004E"/>
                </a:solidFill>
              </a:rPr>
              <a:t>United Nations Special Rapporteur on the rights to freedom of peaceful assembly and of association, Mr. Clément </a:t>
            </a:r>
            <a:r>
              <a:rPr lang="en-GB" sz="2000" b="1" dirty="0" err="1">
                <a:solidFill>
                  <a:srgbClr val="0F004E"/>
                </a:solidFill>
              </a:rPr>
              <a:t>Nyaletsossi</a:t>
            </a:r>
            <a:r>
              <a:rPr lang="en-GB" sz="2000" b="1" dirty="0">
                <a:solidFill>
                  <a:srgbClr val="0F004E"/>
                </a:solidFill>
              </a:rPr>
              <a:t> </a:t>
            </a:r>
            <a:r>
              <a:rPr lang="en-GB" sz="2000" b="1" dirty="0" err="1">
                <a:solidFill>
                  <a:srgbClr val="0F004E"/>
                </a:solidFill>
              </a:rPr>
              <a:t>Voule</a:t>
            </a:r>
            <a:r>
              <a:rPr lang="en-GB" sz="2000" b="1" dirty="0">
                <a:solidFill>
                  <a:srgbClr val="0F004E"/>
                </a:solidFill>
              </a:rPr>
              <a:t>, </a:t>
            </a:r>
            <a:r>
              <a:rPr lang="en-GB" sz="2000" dirty="0">
                <a:solidFill>
                  <a:srgbClr val="0F004E"/>
                </a:solidFill>
              </a:rPr>
              <a:t>Visit to Zimbabwe, 17-27 September 2019</a:t>
            </a:r>
          </a:p>
          <a:p>
            <a:pPr marL="0" indent="0">
              <a:lnSpc>
                <a:spcPts val="2400"/>
              </a:lnSpc>
              <a:spcAft>
                <a:spcPts val="600"/>
              </a:spcAft>
            </a:pPr>
            <a:endParaRPr lang="en-GB" sz="2000" dirty="0">
              <a:solidFill>
                <a:srgbClr val="0F004E"/>
              </a:solidFill>
            </a:endParaRPr>
          </a:p>
          <a:p>
            <a:pPr marL="0" indent="0">
              <a:lnSpc>
                <a:spcPts val="2400"/>
              </a:lnSpc>
              <a:spcAft>
                <a:spcPts val="600"/>
              </a:spcAft>
            </a:pPr>
            <a:r>
              <a:rPr lang="en-GB" sz="2000" dirty="0">
                <a:solidFill>
                  <a:srgbClr val="0F004E"/>
                </a:solidFill>
              </a:rPr>
              <a:t>Findings of security force abuses include</a:t>
            </a:r>
          </a:p>
          <a:p>
            <a:pPr>
              <a:lnSpc>
                <a:spcPts val="2400"/>
              </a:lnSpc>
              <a:spcAft>
                <a:spcPts val="600"/>
              </a:spcAft>
              <a:buFontTx/>
              <a:buChar char="-"/>
            </a:pPr>
            <a:r>
              <a:rPr lang="en-GB" sz="2000" dirty="0">
                <a:solidFill>
                  <a:srgbClr val="0F004E"/>
                </a:solidFill>
              </a:rPr>
              <a:t>killings</a:t>
            </a:r>
          </a:p>
          <a:p>
            <a:pPr>
              <a:lnSpc>
                <a:spcPts val="2400"/>
              </a:lnSpc>
              <a:spcAft>
                <a:spcPts val="600"/>
              </a:spcAft>
              <a:buFontTx/>
              <a:buChar char="-"/>
            </a:pPr>
            <a:r>
              <a:rPr lang="en-GB" sz="2000" dirty="0">
                <a:solidFill>
                  <a:srgbClr val="0F004E"/>
                </a:solidFill>
              </a:rPr>
              <a:t>torture</a:t>
            </a:r>
          </a:p>
          <a:p>
            <a:pPr>
              <a:lnSpc>
                <a:spcPts val="2400"/>
              </a:lnSpc>
              <a:spcAft>
                <a:spcPts val="600"/>
              </a:spcAft>
              <a:buFontTx/>
              <a:buChar char="-"/>
            </a:pPr>
            <a:r>
              <a:rPr lang="en-GB" sz="2000" dirty="0">
                <a:solidFill>
                  <a:srgbClr val="0F004E"/>
                </a:solidFill>
              </a:rPr>
              <a:t>rape and sexual violence </a:t>
            </a:r>
          </a:p>
          <a:p>
            <a:pPr>
              <a:lnSpc>
                <a:spcPts val="2400"/>
              </a:lnSpc>
              <a:spcAft>
                <a:spcPts val="600"/>
              </a:spcAft>
              <a:buFontTx/>
              <a:buChar char="-"/>
            </a:pPr>
            <a:r>
              <a:rPr lang="en-GB" sz="2000" dirty="0">
                <a:solidFill>
                  <a:srgbClr val="0F004E"/>
                </a:solidFill>
              </a:rPr>
              <a:t>inappropriate use of the military in policing</a:t>
            </a:r>
          </a:p>
          <a:p>
            <a:pPr>
              <a:lnSpc>
                <a:spcPts val="2400"/>
              </a:lnSpc>
              <a:spcAft>
                <a:spcPts val="600"/>
              </a:spcAft>
              <a:buFontTx/>
              <a:buChar char="-"/>
            </a:pPr>
            <a:r>
              <a:rPr lang="en-GB" sz="2000" dirty="0">
                <a:solidFill>
                  <a:srgbClr val="0F004E"/>
                </a:solidFill>
              </a:rPr>
              <a:t>discretionary authorisation rather than a notification model for assemblies, and arbitrary denials of authorisation</a:t>
            </a:r>
          </a:p>
          <a:p>
            <a:pPr>
              <a:lnSpc>
                <a:spcPts val="2400"/>
              </a:lnSpc>
              <a:spcAft>
                <a:spcPts val="600"/>
              </a:spcAft>
              <a:buFontTx/>
              <a:buChar char="-"/>
            </a:pPr>
            <a:r>
              <a:rPr lang="en-GB" sz="2000" dirty="0">
                <a:solidFill>
                  <a:srgbClr val="0F004E"/>
                </a:solidFill>
              </a:rPr>
              <a:t>use of treason charges to discourage public protest</a:t>
            </a:r>
          </a:p>
          <a:p>
            <a:pPr marL="0" indent="0">
              <a:lnSpc>
                <a:spcPts val="2400"/>
              </a:lnSpc>
              <a:spcAft>
                <a:spcPts val="600"/>
              </a:spcAft>
            </a:pPr>
            <a:endParaRPr lang="en-GB" sz="2000" b="1" dirty="0"/>
          </a:p>
          <a:p>
            <a:pPr marL="0" indent="0">
              <a:lnSpc>
                <a:spcPts val="2400"/>
              </a:lnSpc>
              <a:spcAft>
                <a:spcPts val="600"/>
              </a:spcAft>
            </a:pPr>
            <a:endParaRPr lang="en-GB" sz="2000" b="1" dirty="0"/>
          </a:p>
        </p:txBody>
      </p:sp>
    </p:spTree>
    <p:extLst>
      <p:ext uri="{BB962C8B-B14F-4D97-AF65-F5344CB8AC3E}">
        <p14:creationId xmlns="" xmlns:p14="http://schemas.microsoft.com/office/powerpoint/2010/main" val="4021607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t>The Rule of Law and international standards</a:t>
            </a:r>
            <a:br>
              <a:rPr lang="en-US" sz="2200" b="1" dirty="0"/>
            </a:br>
            <a:r>
              <a:rPr lang="en-US" sz="2200" b="1" dirty="0">
                <a:solidFill>
                  <a:srgbClr val="00A4E4"/>
                </a:solidFill>
              </a:rPr>
              <a:t>International monitoring?</a:t>
            </a:r>
            <a:endParaRPr lang="en-US" sz="2200" b="1" i="1" dirty="0"/>
          </a:p>
        </p:txBody>
      </p:sp>
      <p:sp>
        <p:nvSpPr>
          <p:cNvPr id="5" name="Content Placeholder 2"/>
          <p:cNvSpPr>
            <a:spLocks noGrp="1"/>
          </p:cNvSpPr>
          <p:nvPr>
            <p:ph idx="1"/>
          </p:nvPr>
        </p:nvSpPr>
        <p:spPr/>
        <p:txBody>
          <a:bodyPr>
            <a:noAutofit/>
          </a:bodyPr>
          <a:lstStyle/>
          <a:p>
            <a:pPr marL="0" indent="0">
              <a:lnSpc>
                <a:spcPts val="2400"/>
              </a:lnSpc>
              <a:spcAft>
                <a:spcPts val="600"/>
              </a:spcAft>
            </a:pPr>
            <a:r>
              <a:rPr lang="en-GB" sz="2000" b="1" dirty="0">
                <a:solidFill>
                  <a:srgbClr val="0F004E"/>
                </a:solidFill>
              </a:rPr>
              <a:t>United Nations Special Rapporteur on the rights to freedom of peaceful assembly and of association, Mr. Clément </a:t>
            </a:r>
            <a:r>
              <a:rPr lang="en-GB" sz="2000" b="1" dirty="0" err="1">
                <a:solidFill>
                  <a:srgbClr val="0F004E"/>
                </a:solidFill>
              </a:rPr>
              <a:t>Nyaletsossi</a:t>
            </a:r>
            <a:r>
              <a:rPr lang="en-GB" sz="2000" b="1" dirty="0">
                <a:solidFill>
                  <a:srgbClr val="0F004E"/>
                </a:solidFill>
              </a:rPr>
              <a:t> </a:t>
            </a:r>
            <a:r>
              <a:rPr lang="en-GB" sz="2000" b="1" dirty="0" err="1">
                <a:solidFill>
                  <a:srgbClr val="0F004E"/>
                </a:solidFill>
              </a:rPr>
              <a:t>Voule</a:t>
            </a:r>
            <a:r>
              <a:rPr lang="en-GB" sz="2000" b="1" dirty="0">
                <a:solidFill>
                  <a:srgbClr val="0F004E"/>
                </a:solidFill>
              </a:rPr>
              <a:t>:</a:t>
            </a:r>
          </a:p>
          <a:p>
            <a:pPr marL="0" indent="0">
              <a:lnSpc>
                <a:spcPts val="2400"/>
              </a:lnSpc>
              <a:spcAft>
                <a:spcPts val="600"/>
              </a:spcAft>
            </a:pPr>
            <a:endParaRPr lang="en-GB" sz="2000" b="1" dirty="0">
              <a:solidFill>
                <a:srgbClr val="0F004E"/>
              </a:solidFill>
            </a:endParaRPr>
          </a:p>
          <a:p>
            <a:pPr marL="0" indent="0">
              <a:lnSpc>
                <a:spcPts val="2400"/>
              </a:lnSpc>
              <a:spcAft>
                <a:spcPts val="600"/>
              </a:spcAft>
            </a:pPr>
            <a:r>
              <a:rPr lang="en-GB" sz="2000" b="1" dirty="0">
                <a:solidFill>
                  <a:srgbClr val="0F004E"/>
                </a:solidFill>
              </a:rPr>
              <a:t>“</a:t>
            </a:r>
            <a:r>
              <a:rPr lang="en-GB" sz="2000" dirty="0"/>
              <a:t>the right to peacefully assemble is a basic pillar in any democracy and should not be negated and feared. On the contrary, it should be allowed and encouraged as its intrinsic value is to allow individuals and groups to express aspirations and concerns publicly. It is in the interests of the State to allow public and peaceful assemblies as a </a:t>
            </a:r>
            <a:r>
              <a:rPr lang="en-GB" sz="2000" b="1" dirty="0"/>
              <a:t>‘release valve’ </a:t>
            </a:r>
            <a:r>
              <a:rPr lang="en-GB" sz="2000" dirty="0"/>
              <a:t>in order to avoid recourse to other means of dissent and disagreement that are not desirable and can be harmful to society as a whole. It is a right and one that the State has the obligation to enable and protect.”</a:t>
            </a:r>
          </a:p>
          <a:p>
            <a:pPr marL="0" indent="0">
              <a:lnSpc>
                <a:spcPts val="2400"/>
              </a:lnSpc>
              <a:spcAft>
                <a:spcPts val="600"/>
              </a:spcAft>
            </a:pPr>
            <a:endParaRPr lang="en-GB" sz="2000" b="1" dirty="0"/>
          </a:p>
          <a:p>
            <a:pPr marL="0" indent="0">
              <a:lnSpc>
                <a:spcPts val="2400"/>
              </a:lnSpc>
              <a:spcAft>
                <a:spcPts val="600"/>
              </a:spcAft>
            </a:pPr>
            <a:endParaRPr lang="en-GB" sz="2000" b="1" dirty="0"/>
          </a:p>
        </p:txBody>
      </p:sp>
    </p:spTree>
    <p:extLst>
      <p:ext uri="{BB962C8B-B14F-4D97-AF65-F5344CB8AC3E}">
        <p14:creationId xmlns="" xmlns:p14="http://schemas.microsoft.com/office/powerpoint/2010/main" val="1535636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t>The Rule of Law and international standards</a:t>
            </a:r>
            <a:br>
              <a:rPr lang="en-US" sz="2200" b="1" dirty="0"/>
            </a:br>
            <a:r>
              <a:rPr lang="en-US" sz="2200" b="1" dirty="0">
                <a:solidFill>
                  <a:srgbClr val="00A4E4"/>
                </a:solidFill>
              </a:rPr>
              <a:t>International monitoring?</a:t>
            </a:r>
            <a:endParaRPr lang="en-US" sz="2200" b="1" i="1" dirty="0"/>
          </a:p>
        </p:txBody>
      </p:sp>
      <p:sp>
        <p:nvSpPr>
          <p:cNvPr id="5" name="Content Placeholder 2"/>
          <p:cNvSpPr>
            <a:spLocks noGrp="1"/>
          </p:cNvSpPr>
          <p:nvPr>
            <p:ph idx="1"/>
          </p:nvPr>
        </p:nvSpPr>
        <p:spPr/>
        <p:txBody>
          <a:bodyPr>
            <a:noAutofit/>
          </a:bodyPr>
          <a:lstStyle/>
          <a:p>
            <a:pPr marL="0" indent="0">
              <a:lnSpc>
                <a:spcPts val="2400"/>
              </a:lnSpc>
              <a:spcAft>
                <a:spcPts val="600"/>
              </a:spcAft>
            </a:pPr>
            <a:r>
              <a:rPr lang="en-GB" sz="2000" b="1" dirty="0">
                <a:solidFill>
                  <a:srgbClr val="0F004E"/>
                </a:solidFill>
              </a:rPr>
              <a:t>United Nations Special Rapporteur on the rights to freedom of peaceful assembly and of association, Mr. Clément </a:t>
            </a:r>
            <a:r>
              <a:rPr lang="en-GB" sz="2000" b="1" dirty="0" err="1">
                <a:solidFill>
                  <a:srgbClr val="0F004E"/>
                </a:solidFill>
              </a:rPr>
              <a:t>Nyaletsossi</a:t>
            </a:r>
            <a:r>
              <a:rPr lang="en-GB" sz="2000" b="1" dirty="0">
                <a:solidFill>
                  <a:srgbClr val="0F004E"/>
                </a:solidFill>
              </a:rPr>
              <a:t> </a:t>
            </a:r>
            <a:r>
              <a:rPr lang="en-GB" sz="2000" b="1" dirty="0" err="1">
                <a:solidFill>
                  <a:srgbClr val="0F004E"/>
                </a:solidFill>
              </a:rPr>
              <a:t>Voule</a:t>
            </a:r>
            <a:r>
              <a:rPr lang="en-GB" sz="2000" b="1" dirty="0">
                <a:solidFill>
                  <a:srgbClr val="0F004E"/>
                </a:solidFill>
              </a:rPr>
              <a:t>:</a:t>
            </a:r>
          </a:p>
          <a:p>
            <a:pPr marL="0" indent="0">
              <a:lnSpc>
                <a:spcPts val="2400"/>
              </a:lnSpc>
              <a:spcAft>
                <a:spcPts val="600"/>
              </a:spcAft>
            </a:pPr>
            <a:endParaRPr lang="en-GB" sz="2000" b="1" dirty="0">
              <a:solidFill>
                <a:srgbClr val="0F004E"/>
              </a:solidFill>
            </a:endParaRPr>
          </a:p>
          <a:p>
            <a:pPr marL="0" indent="0">
              <a:lnSpc>
                <a:spcPts val="2400"/>
              </a:lnSpc>
              <a:spcAft>
                <a:spcPts val="600"/>
              </a:spcAft>
            </a:pPr>
            <a:r>
              <a:rPr lang="en-GB" sz="2000" b="1" dirty="0">
                <a:solidFill>
                  <a:srgbClr val="0F004E"/>
                </a:solidFill>
              </a:rPr>
              <a:t>“</a:t>
            </a:r>
            <a:r>
              <a:rPr lang="en-GB" sz="2000" dirty="0"/>
              <a:t>I lament the loss of lives due to excessive use of force against protestors and urge the Government to ensure a </a:t>
            </a:r>
            <a:r>
              <a:rPr lang="en-GB" sz="2000" b="1" dirty="0"/>
              <a:t>thorough and independent investigation </a:t>
            </a:r>
            <a:r>
              <a:rPr lang="en-GB" sz="2000" dirty="0"/>
              <a:t>of these events and the prosecution of those responsible. The repression of protestors, the attempt to ban protests, the excessive use of force and the restrictive application of legislation regulating the rights of freedom of peaceful assembly and association gravely overshadow efforts to democratically transform Zimbabwe.”</a:t>
            </a:r>
          </a:p>
          <a:p>
            <a:pPr marL="0" indent="0">
              <a:lnSpc>
                <a:spcPts val="2400"/>
              </a:lnSpc>
              <a:spcAft>
                <a:spcPts val="600"/>
              </a:spcAft>
            </a:pPr>
            <a:endParaRPr lang="en-GB" sz="2000" b="1" dirty="0"/>
          </a:p>
          <a:p>
            <a:pPr marL="0" indent="0">
              <a:lnSpc>
                <a:spcPts val="2400"/>
              </a:lnSpc>
              <a:spcAft>
                <a:spcPts val="600"/>
              </a:spcAft>
            </a:pPr>
            <a:endParaRPr lang="en-GB" sz="2000" b="1" dirty="0"/>
          </a:p>
        </p:txBody>
      </p:sp>
    </p:spTree>
    <p:extLst>
      <p:ext uri="{BB962C8B-B14F-4D97-AF65-F5344CB8AC3E}">
        <p14:creationId xmlns="" xmlns:p14="http://schemas.microsoft.com/office/powerpoint/2010/main" val="2623478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t>The Rule of Law and international standards</a:t>
            </a:r>
            <a:br>
              <a:rPr lang="en-US" sz="2200" b="1" dirty="0"/>
            </a:br>
            <a:r>
              <a:rPr lang="en-US" sz="2200" b="1" dirty="0">
                <a:solidFill>
                  <a:srgbClr val="00A4E4"/>
                </a:solidFill>
              </a:rPr>
              <a:t>International monitoring?</a:t>
            </a:r>
            <a:endParaRPr lang="en-US" sz="2200" b="1" i="1" dirty="0"/>
          </a:p>
        </p:txBody>
      </p:sp>
      <p:sp>
        <p:nvSpPr>
          <p:cNvPr id="5" name="Content Placeholder 2"/>
          <p:cNvSpPr>
            <a:spLocks noGrp="1"/>
          </p:cNvSpPr>
          <p:nvPr>
            <p:ph idx="1"/>
          </p:nvPr>
        </p:nvSpPr>
        <p:spPr/>
        <p:txBody>
          <a:bodyPr>
            <a:noAutofit/>
          </a:bodyPr>
          <a:lstStyle/>
          <a:p>
            <a:pPr marL="0" indent="0">
              <a:lnSpc>
                <a:spcPts val="2400"/>
              </a:lnSpc>
              <a:spcAft>
                <a:spcPts val="600"/>
              </a:spcAft>
            </a:pPr>
            <a:r>
              <a:rPr lang="en-GB" sz="2000" b="1" dirty="0">
                <a:solidFill>
                  <a:srgbClr val="0F004E"/>
                </a:solidFill>
              </a:rPr>
              <a:t>United Nations Special Rapporteur on the rights to freedom of peaceful assembly and of association, Mr. Clément </a:t>
            </a:r>
            <a:r>
              <a:rPr lang="en-GB" sz="2000" b="1" dirty="0" err="1">
                <a:solidFill>
                  <a:srgbClr val="0F004E"/>
                </a:solidFill>
              </a:rPr>
              <a:t>Nyaletsossi</a:t>
            </a:r>
            <a:r>
              <a:rPr lang="en-GB" sz="2000" b="1" dirty="0">
                <a:solidFill>
                  <a:srgbClr val="0F004E"/>
                </a:solidFill>
              </a:rPr>
              <a:t> </a:t>
            </a:r>
            <a:r>
              <a:rPr lang="en-GB" sz="2000" b="1" dirty="0" err="1">
                <a:solidFill>
                  <a:srgbClr val="0F004E"/>
                </a:solidFill>
              </a:rPr>
              <a:t>Voule</a:t>
            </a:r>
            <a:r>
              <a:rPr lang="en-GB" sz="2000" b="1" dirty="0">
                <a:solidFill>
                  <a:srgbClr val="0F004E"/>
                </a:solidFill>
              </a:rPr>
              <a:t>:</a:t>
            </a:r>
          </a:p>
          <a:p>
            <a:pPr marL="0" indent="0">
              <a:lnSpc>
                <a:spcPts val="2400"/>
              </a:lnSpc>
              <a:spcAft>
                <a:spcPts val="600"/>
              </a:spcAft>
            </a:pPr>
            <a:endParaRPr lang="en-GB" sz="2000" b="1" dirty="0">
              <a:solidFill>
                <a:srgbClr val="0F004E"/>
              </a:solidFill>
            </a:endParaRPr>
          </a:p>
          <a:p>
            <a:pPr marL="0" indent="0">
              <a:lnSpc>
                <a:spcPts val="2400"/>
              </a:lnSpc>
              <a:spcAft>
                <a:spcPts val="600"/>
              </a:spcAft>
            </a:pPr>
            <a:r>
              <a:rPr lang="en-GB" sz="2000" b="1" dirty="0">
                <a:solidFill>
                  <a:srgbClr val="0F004E"/>
                </a:solidFill>
              </a:rPr>
              <a:t>“</a:t>
            </a:r>
            <a:r>
              <a:rPr lang="en-GB" sz="2000" dirty="0"/>
              <a:t>I urge the Government to </a:t>
            </a:r>
            <a:r>
              <a:rPr lang="en-GB" sz="2000" b="1" dirty="0"/>
              <a:t>amend laws </a:t>
            </a:r>
            <a:r>
              <a:rPr lang="en-GB" sz="2000" dirty="0"/>
              <a:t>that are not in line with the Constitution and make use of the independent institutions which are designed to facilitate the exercise of human rights and the courts, in order to ensure that all human rights are enjoyed by all those under its jurisdiction. I recommend that the Government take steps to identify gaps in legislation which may allow for its discriminatory use, and make concerted efforts to close these gaps.”</a:t>
            </a:r>
          </a:p>
          <a:p>
            <a:pPr marL="0" indent="0">
              <a:lnSpc>
                <a:spcPts val="2400"/>
              </a:lnSpc>
              <a:spcAft>
                <a:spcPts val="600"/>
              </a:spcAft>
            </a:pPr>
            <a:endParaRPr lang="en-GB" sz="2000" b="1" dirty="0"/>
          </a:p>
          <a:p>
            <a:pPr marL="0" indent="0">
              <a:lnSpc>
                <a:spcPts val="2400"/>
              </a:lnSpc>
              <a:spcAft>
                <a:spcPts val="600"/>
              </a:spcAft>
            </a:pPr>
            <a:endParaRPr lang="en-GB" sz="2000" b="1" dirty="0"/>
          </a:p>
        </p:txBody>
      </p:sp>
    </p:spTree>
    <p:extLst>
      <p:ext uri="{BB962C8B-B14F-4D97-AF65-F5344CB8AC3E}">
        <p14:creationId xmlns="" xmlns:p14="http://schemas.microsoft.com/office/powerpoint/2010/main" val="362475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t>The Rule of Law</a:t>
            </a:r>
            <a:br>
              <a:rPr lang="en-US" sz="2200" b="1" dirty="0"/>
            </a:br>
            <a:r>
              <a:rPr lang="en-US" sz="2200" b="1" dirty="0">
                <a:solidFill>
                  <a:srgbClr val="00A4E4"/>
                </a:solidFill>
              </a:rPr>
              <a:t>Why Does It Matter?</a:t>
            </a:r>
            <a:endParaRPr lang="en-US" sz="2200" b="1" i="1" dirty="0"/>
          </a:p>
        </p:txBody>
      </p:sp>
      <p:sp>
        <p:nvSpPr>
          <p:cNvPr id="3" name="Content Placeholder 2"/>
          <p:cNvSpPr>
            <a:spLocks noGrp="1"/>
          </p:cNvSpPr>
          <p:nvPr>
            <p:ph idx="1"/>
          </p:nvPr>
        </p:nvSpPr>
        <p:spPr>
          <a:xfrm>
            <a:off x="2412000" y="1673756"/>
            <a:ext cx="6444000" cy="4896000"/>
          </a:xfrm>
        </p:spPr>
        <p:txBody>
          <a:bodyPr>
            <a:noAutofit/>
          </a:bodyPr>
          <a:lstStyle/>
          <a:p>
            <a:pPr marL="0" indent="0">
              <a:lnSpc>
                <a:spcPts val="2400"/>
              </a:lnSpc>
              <a:spcAft>
                <a:spcPts val="600"/>
              </a:spcAft>
            </a:pPr>
            <a:r>
              <a:rPr lang="en-GB" sz="2000" dirty="0"/>
              <a:t>“The clearest way to show what the rule of law means to us in everyday life is to recall what has happened when there is no rule of law.”</a:t>
            </a:r>
          </a:p>
          <a:p>
            <a:pPr marL="0" indent="0">
              <a:lnSpc>
                <a:spcPts val="2400"/>
              </a:lnSpc>
              <a:spcAft>
                <a:spcPts val="600"/>
              </a:spcAft>
            </a:pPr>
            <a:r>
              <a:rPr lang="en-GB" sz="2000" b="1" dirty="0"/>
              <a:t>President Dwight D. Eisenhower</a:t>
            </a:r>
          </a:p>
          <a:p>
            <a:pPr marL="0" indent="0">
              <a:lnSpc>
                <a:spcPts val="2400"/>
              </a:lnSpc>
              <a:spcAft>
                <a:spcPts val="600"/>
              </a:spcAft>
            </a:pPr>
            <a:endParaRPr lang="en-GB" sz="2000" dirty="0"/>
          </a:p>
          <a:p>
            <a:pPr marL="0" indent="0">
              <a:lnSpc>
                <a:spcPts val="2400"/>
              </a:lnSpc>
              <a:spcAft>
                <a:spcPts val="600"/>
              </a:spcAft>
            </a:pPr>
            <a:r>
              <a:rPr lang="en-GB" sz="2000" dirty="0"/>
              <a:t>“No famine has ever taken place in the history of the world in a functioning democracy.”	</a:t>
            </a:r>
          </a:p>
          <a:p>
            <a:pPr marL="0" indent="0">
              <a:lnSpc>
                <a:spcPts val="2400"/>
              </a:lnSpc>
              <a:spcAft>
                <a:spcPts val="600"/>
              </a:spcAft>
            </a:pPr>
            <a:r>
              <a:rPr lang="en-GB" sz="2000" b="1" dirty="0"/>
              <a:t>Professor Amartya Sen</a:t>
            </a:r>
          </a:p>
          <a:p>
            <a:pPr marL="0" indent="0">
              <a:lnSpc>
                <a:spcPts val="2400"/>
              </a:lnSpc>
              <a:spcAft>
                <a:spcPts val="600"/>
              </a:spcAft>
            </a:pPr>
            <a:endParaRPr lang="en-GB" sz="2000" dirty="0"/>
          </a:p>
          <a:p>
            <a:pPr marL="0" indent="0">
              <a:lnSpc>
                <a:spcPts val="2400"/>
              </a:lnSpc>
              <a:spcAft>
                <a:spcPts val="600"/>
              </a:spcAft>
            </a:pPr>
            <a:r>
              <a:rPr lang="en-GB" sz="2000" dirty="0"/>
              <a:t>“Often we mistake stability, in terms of security and economic activity, to mean a country is doing well. We forget the third and important pillar: rule of law and respect for human rights.”</a:t>
            </a:r>
          </a:p>
          <a:p>
            <a:pPr marL="0" indent="0">
              <a:lnSpc>
                <a:spcPts val="2400"/>
              </a:lnSpc>
              <a:spcAft>
                <a:spcPts val="600"/>
              </a:spcAft>
            </a:pPr>
            <a:r>
              <a:rPr lang="en-GB" sz="2000" b="1" dirty="0"/>
              <a:t>UN Secretary-General Kofi Annan</a:t>
            </a:r>
          </a:p>
          <a:p>
            <a:pPr>
              <a:lnSpc>
                <a:spcPts val="2400"/>
              </a:lnSpc>
              <a:spcAft>
                <a:spcPts val="600"/>
              </a:spcAft>
            </a:pPr>
            <a:endParaRPr lang="en-GB" sz="2000" dirty="0"/>
          </a:p>
          <a:p>
            <a:pPr>
              <a:lnSpc>
                <a:spcPts val="2400"/>
              </a:lnSpc>
              <a:spcAft>
                <a:spcPts val="600"/>
              </a:spcAft>
            </a:pPr>
            <a:endParaRPr lang="en-GB" sz="2000" dirty="0"/>
          </a:p>
          <a:p>
            <a:pPr>
              <a:lnSpc>
                <a:spcPts val="2400"/>
              </a:lnSpc>
              <a:spcAft>
                <a:spcPts val="600"/>
              </a:spcAft>
            </a:pPr>
            <a:endParaRPr lang="en-GB" sz="2000" dirty="0"/>
          </a:p>
        </p:txBody>
      </p:sp>
    </p:spTree>
    <p:extLst>
      <p:ext uri="{BB962C8B-B14F-4D97-AF65-F5344CB8AC3E}">
        <p14:creationId xmlns="" xmlns:p14="http://schemas.microsoft.com/office/powerpoint/2010/main" val="3768931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t>The Rule of Law as Commonwealth value</a:t>
            </a:r>
            <a:br>
              <a:rPr lang="en-US" sz="2200" b="1" dirty="0"/>
            </a:br>
            <a:r>
              <a:rPr lang="en-US" sz="2200" b="1" dirty="0">
                <a:solidFill>
                  <a:srgbClr val="00A4E4"/>
                </a:solidFill>
              </a:rPr>
              <a:t>From Harare to Latimer House / Abuja</a:t>
            </a:r>
            <a:endParaRPr lang="en-US" sz="2200" b="1" i="1" dirty="0"/>
          </a:p>
        </p:txBody>
      </p:sp>
      <p:sp>
        <p:nvSpPr>
          <p:cNvPr id="3" name="Content Placeholder 2"/>
          <p:cNvSpPr>
            <a:spLocks noGrp="1"/>
          </p:cNvSpPr>
          <p:nvPr>
            <p:ph idx="1"/>
          </p:nvPr>
        </p:nvSpPr>
        <p:spPr>
          <a:xfrm>
            <a:off x="2412000" y="1673756"/>
            <a:ext cx="6444000" cy="4896000"/>
          </a:xfrm>
        </p:spPr>
        <p:txBody>
          <a:bodyPr>
            <a:noAutofit/>
          </a:bodyPr>
          <a:lstStyle/>
          <a:p>
            <a:pPr marL="0" indent="0">
              <a:lnSpc>
                <a:spcPts val="2400"/>
              </a:lnSpc>
              <a:spcAft>
                <a:spcPts val="600"/>
              </a:spcAft>
            </a:pPr>
            <a:r>
              <a:rPr lang="en-GB" sz="2000" b="1" dirty="0"/>
              <a:t>The Harare Declaration (1991)</a:t>
            </a:r>
          </a:p>
          <a:p>
            <a:pPr>
              <a:lnSpc>
                <a:spcPts val="2400"/>
              </a:lnSpc>
              <a:spcAft>
                <a:spcPts val="600"/>
              </a:spcAft>
              <a:buFont typeface="Arial" panose="020B0604020202020204" pitchFamily="34" charset="0"/>
              <a:buChar char="•"/>
            </a:pPr>
            <a:r>
              <a:rPr lang="en-GB" sz="2000" dirty="0"/>
              <a:t>Adopted by the Commonwealth Heads of Government</a:t>
            </a:r>
          </a:p>
          <a:p>
            <a:pPr>
              <a:lnSpc>
                <a:spcPts val="2400"/>
              </a:lnSpc>
              <a:spcAft>
                <a:spcPts val="600"/>
              </a:spcAft>
              <a:buFont typeface="Arial" panose="020B0604020202020204" pitchFamily="34" charset="0"/>
              <a:buChar char="•"/>
            </a:pPr>
            <a:r>
              <a:rPr lang="en-GB" sz="2000" dirty="0"/>
              <a:t>R</a:t>
            </a:r>
            <a:r>
              <a:rPr lang="en-US" sz="2000" dirty="0" err="1"/>
              <a:t>efers</a:t>
            </a:r>
            <a:r>
              <a:rPr lang="en-US" sz="2000" dirty="0"/>
              <a:t> to the Rule of Law as “shared inheritance” of Commonwealth countries and a “fundamental political value”</a:t>
            </a:r>
          </a:p>
          <a:p>
            <a:pPr marL="0" indent="0">
              <a:lnSpc>
                <a:spcPts val="2400"/>
              </a:lnSpc>
              <a:spcAft>
                <a:spcPts val="600"/>
              </a:spcAft>
            </a:pPr>
            <a:endParaRPr lang="en-US" sz="2000" dirty="0"/>
          </a:p>
        </p:txBody>
      </p:sp>
    </p:spTree>
    <p:extLst>
      <p:ext uri="{BB962C8B-B14F-4D97-AF65-F5344CB8AC3E}">
        <p14:creationId xmlns="" xmlns:p14="http://schemas.microsoft.com/office/powerpoint/2010/main" val="2069857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t>The Rule of Law as Commonwealth value</a:t>
            </a:r>
            <a:br>
              <a:rPr lang="en-US" sz="2200" b="1" dirty="0"/>
            </a:br>
            <a:r>
              <a:rPr lang="en-US" sz="2200" b="1" dirty="0">
                <a:solidFill>
                  <a:srgbClr val="00A4E4"/>
                </a:solidFill>
              </a:rPr>
              <a:t>From Harare to Latimer House / Abuja</a:t>
            </a:r>
            <a:endParaRPr lang="en-US" sz="2200" b="1" i="1" dirty="0"/>
          </a:p>
        </p:txBody>
      </p:sp>
      <p:sp>
        <p:nvSpPr>
          <p:cNvPr id="3" name="Content Placeholder 2"/>
          <p:cNvSpPr>
            <a:spLocks noGrp="1"/>
          </p:cNvSpPr>
          <p:nvPr>
            <p:ph idx="1"/>
          </p:nvPr>
        </p:nvSpPr>
        <p:spPr>
          <a:xfrm>
            <a:off x="2412000" y="1673756"/>
            <a:ext cx="6444000" cy="4896000"/>
          </a:xfrm>
        </p:spPr>
        <p:txBody>
          <a:bodyPr>
            <a:noAutofit/>
          </a:bodyPr>
          <a:lstStyle/>
          <a:p>
            <a:pPr marL="0" indent="0">
              <a:lnSpc>
                <a:spcPts val="2400"/>
              </a:lnSpc>
              <a:spcAft>
                <a:spcPts val="600"/>
              </a:spcAft>
            </a:pPr>
            <a:r>
              <a:rPr lang="en-US" sz="2000" b="1" dirty="0"/>
              <a:t>The Commonwealth (Latimer House) Principles on the Three Branches of Government</a:t>
            </a:r>
          </a:p>
          <a:p>
            <a:pPr>
              <a:lnSpc>
                <a:spcPts val="2400"/>
              </a:lnSpc>
              <a:spcAft>
                <a:spcPts val="600"/>
              </a:spcAft>
              <a:buFont typeface="Arial" panose="020B0604020202020204" pitchFamily="34" charset="0"/>
              <a:buChar char="•"/>
            </a:pPr>
            <a:r>
              <a:rPr lang="en-US" sz="2000" dirty="0"/>
              <a:t>Adopted by the Commonwealth Heads of Government in Abuja in December 2003 (when Zimbabwe quit)</a:t>
            </a:r>
          </a:p>
          <a:p>
            <a:pPr>
              <a:lnSpc>
                <a:spcPts val="2400"/>
              </a:lnSpc>
              <a:spcAft>
                <a:spcPts val="600"/>
              </a:spcAft>
              <a:buFont typeface="Arial" panose="020B0604020202020204" pitchFamily="34" charset="0"/>
              <a:buChar char="•"/>
            </a:pPr>
            <a:r>
              <a:rPr lang="en-US" sz="2000" dirty="0"/>
              <a:t>Based on the Latimer House Guidelines developed by Commonwealth civil society bodies and adopted at Latimer House, Buckinghamshire in 1998</a:t>
            </a:r>
          </a:p>
          <a:p>
            <a:pPr>
              <a:lnSpc>
                <a:spcPts val="2400"/>
              </a:lnSpc>
              <a:spcAft>
                <a:spcPts val="600"/>
              </a:spcAft>
              <a:buFont typeface="Arial" panose="020B0604020202020204" pitchFamily="34" charset="0"/>
              <a:buChar char="•"/>
            </a:pPr>
            <a:r>
              <a:rPr lang="en-US" sz="2000" dirty="0" err="1"/>
              <a:t>Recognises</a:t>
            </a:r>
            <a:r>
              <a:rPr lang="en-US" sz="2000" dirty="0"/>
              <a:t> that </a:t>
            </a:r>
            <a:r>
              <a:rPr lang="en-GB" sz="2000" dirty="0"/>
              <a:t>Parliaments, Executives and Judiciaries share responsibility for the Rule of Law. </a:t>
            </a:r>
          </a:p>
          <a:p>
            <a:pPr>
              <a:lnSpc>
                <a:spcPts val="2400"/>
              </a:lnSpc>
              <a:spcAft>
                <a:spcPts val="600"/>
              </a:spcAft>
              <a:buFont typeface="Arial" panose="020B0604020202020204" pitchFamily="34" charset="0"/>
              <a:buChar char="•"/>
            </a:pPr>
            <a:r>
              <a:rPr lang="en-GB" sz="2000" dirty="0"/>
              <a:t>In addition, an “independent, organised legal profession” is essential and “Human Rights Commissions, Offices of the Ombudsman and Access to Information Commissioners” can play key roles</a:t>
            </a:r>
          </a:p>
        </p:txBody>
      </p:sp>
    </p:spTree>
    <p:extLst>
      <p:ext uri="{BB962C8B-B14F-4D97-AF65-F5344CB8AC3E}">
        <p14:creationId xmlns="" xmlns:p14="http://schemas.microsoft.com/office/powerpoint/2010/main" val="302599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t>The Meaning of the Rule of Law</a:t>
            </a:r>
            <a:br>
              <a:rPr lang="en-US" sz="2200" b="1" dirty="0"/>
            </a:br>
            <a:r>
              <a:rPr lang="en-US" sz="2200" b="1" dirty="0">
                <a:solidFill>
                  <a:srgbClr val="00A4E4"/>
                </a:solidFill>
              </a:rPr>
              <a:t>Tom Bingham, </a:t>
            </a:r>
            <a:r>
              <a:rPr lang="en-US" sz="2200" b="1" i="1" dirty="0">
                <a:solidFill>
                  <a:srgbClr val="00A4E4"/>
                </a:solidFill>
              </a:rPr>
              <a:t>The Rule of Law </a:t>
            </a:r>
            <a:r>
              <a:rPr lang="en-US" sz="2200" b="1" dirty="0">
                <a:solidFill>
                  <a:srgbClr val="00A4E4"/>
                </a:solidFill>
              </a:rPr>
              <a:t>(2010)</a:t>
            </a:r>
            <a:endParaRPr lang="en-US" sz="2200" b="1" i="1" dirty="0"/>
          </a:p>
        </p:txBody>
      </p:sp>
      <p:sp>
        <p:nvSpPr>
          <p:cNvPr id="3" name="Content Placeholder 2"/>
          <p:cNvSpPr>
            <a:spLocks noGrp="1"/>
          </p:cNvSpPr>
          <p:nvPr>
            <p:ph idx="1"/>
          </p:nvPr>
        </p:nvSpPr>
        <p:spPr>
          <a:xfrm>
            <a:off x="2412000" y="1476909"/>
            <a:ext cx="6444000" cy="4896000"/>
          </a:xfrm>
        </p:spPr>
        <p:txBody>
          <a:bodyPr>
            <a:noAutofit/>
          </a:bodyPr>
          <a:lstStyle/>
          <a:p>
            <a:pPr>
              <a:lnSpc>
                <a:spcPts val="2400"/>
              </a:lnSpc>
              <a:spcAft>
                <a:spcPts val="600"/>
              </a:spcAft>
            </a:pPr>
            <a:r>
              <a:rPr lang="en-GB" sz="2000" b="1" dirty="0"/>
              <a:t>Bingham’s Eight Principles</a:t>
            </a:r>
          </a:p>
          <a:p>
            <a:pPr marL="266700" lvl="0" indent="-266700">
              <a:lnSpc>
                <a:spcPts val="2400"/>
              </a:lnSpc>
              <a:spcAft>
                <a:spcPts val="1200"/>
              </a:spcAft>
            </a:pPr>
            <a:r>
              <a:rPr lang="en-GB" sz="2000" dirty="0"/>
              <a:t>1. 	The Accessibility of the Law – The law must be accessible and so far as possible intelligible, clear and predictable.</a:t>
            </a:r>
          </a:p>
          <a:p>
            <a:pPr>
              <a:lnSpc>
                <a:spcPts val="2400"/>
              </a:lnSpc>
              <a:spcAft>
                <a:spcPts val="1200"/>
              </a:spcAft>
            </a:pPr>
            <a:r>
              <a:rPr lang="en-GB" sz="2000" dirty="0"/>
              <a:t> 2. 	Law not Discretion – Questions of legal right and liability should ordinarily be resolved by application of the law and not the exercise of discretion.</a:t>
            </a:r>
          </a:p>
          <a:p>
            <a:pPr>
              <a:lnSpc>
                <a:spcPts val="2400"/>
              </a:lnSpc>
              <a:spcAft>
                <a:spcPts val="1200"/>
              </a:spcAft>
            </a:pPr>
            <a:r>
              <a:rPr lang="en-GB" sz="2000" dirty="0"/>
              <a:t> 3. 	Equality Before the Law – The laws of the land should apply equally to all, save to the extent that objective differences justify differentiation.</a:t>
            </a:r>
          </a:p>
          <a:p>
            <a:pPr>
              <a:lnSpc>
                <a:spcPts val="2400"/>
              </a:lnSpc>
              <a:spcAft>
                <a:spcPts val="600"/>
              </a:spcAft>
            </a:pPr>
            <a:r>
              <a:rPr lang="en-GB" sz="2000" dirty="0"/>
              <a:t> 4. 	The Exercise of Power – Ministers and public officers at all levels must exercise the powers conferred on them in good faith, fairly, for the purpose for which the powers were conferred, without exceeding the limits of such powers and not unreasonably.</a:t>
            </a:r>
          </a:p>
          <a:p>
            <a:pPr>
              <a:lnSpc>
                <a:spcPts val="2400"/>
              </a:lnSpc>
              <a:spcAft>
                <a:spcPts val="600"/>
              </a:spcAft>
            </a:pPr>
            <a:r>
              <a:rPr lang="en-GB" sz="1600" dirty="0"/>
              <a:t> </a:t>
            </a:r>
            <a:endParaRPr lang="en-US" sz="1600" dirty="0"/>
          </a:p>
        </p:txBody>
      </p:sp>
    </p:spTree>
    <p:extLst>
      <p:ext uri="{BB962C8B-B14F-4D97-AF65-F5344CB8AC3E}">
        <p14:creationId xmlns="" xmlns:p14="http://schemas.microsoft.com/office/powerpoint/2010/main" val="10107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t>The Meaning of the Rule of Law</a:t>
            </a:r>
            <a:br>
              <a:rPr lang="en-US" sz="2200" b="1" dirty="0"/>
            </a:br>
            <a:r>
              <a:rPr lang="en-US" sz="2200" b="1" dirty="0">
                <a:solidFill>
                  <a:srgbClr val="00A4E4"/>
                </a:solidFill>
              </a:rPr>
              <a:t>Tom Bingham, </a:t>
            </a:r>
            <a:r>
              <a:rPr lang="en-US" sz="2200" b="1" i="1" dirty="0">
                <a:solidFill>
                  <a:srgbClr val="00A4E4"/>
                </a:solidFill>
              </a:rPr>
              <a:t>The Rule of Law </a:t>
            </a:r>
            <a:r>
              <a:rPr lang="en-US" sz="2200" b="1" dirty="0">
                <a:solidFill>
                  <a:srgbClr val="00A4E4"/>
                </a:solidFill>
              </a:rPr>
              <a:t>(2010)</a:t>
            </a:r>
            <a:endParaRPr lang="en-US" sz="2200" b="1" i="1" dirty="0"/>
          </a:p>
        </p:txBody>
      </p:sp>
      <p:sp>
        <p:nvSpPr>
          <p:cNvPr id="3" name="Content Placeholder 2"/>
          <p:cNvSpPr>
            <a:spLocks noGrp="1"/>
          </p:cNvSpPr>
          <p:nvPr>
            <p:ph idx="1"/>
          </p:nvPr>
        </p:nvSpPr>
        <p:spPr>
          <a:xfrm>
            <a:off x="2412000" y="1673756"/>
            <a:ext cx="6444000" cy="4896000"/>
          </a:xfrm>
        </p:spPr>
        <p:txBody>
          <a:bodyPr>
            <a:noAutofit/>
          </a:bodyPr>
          <a:lstStyle/>
          <a:p>
            <a:pPr>
              <a:lnSpc>
                <a:spcPts val="2400"/>
              </a:lnSpc>
              <a:spcAft>
                <a:spcPts val="600"/>
              </a:spcAft>
            </a:pPr>
            <a:r>
              <a:rPr lang="en-GB" sz="2000" b="1" dirty="0"/>
              <a:t>Bingham’s Eight Principles (continued)</a:t>
            </a:r>
          </a:p>
          <a:p>
            <a:pPr marL="355600" lvl="0" indent="-355600">
              <a:lnSpc>
                <a:spcPts val="2400"/>
              </a:lnSpc>
              <a:spcAft>
                <a:spcPts val="1200"/>
              </a:spcAft>
            </a:pPr>
            <a:r>
              <a:rPr lang="en-GB" sz="2000" dirty="0"/>
              <a:t>5. 	Human Rights – The law must afford adequate protection of fundamental human rights.</a:t>
            </a:r>
          </a:p>
          <a:p>
            <a:pPr>
              <a:lnSpc>
                <a:spcPts val="2400"/>
              </a:lnSpc>
              <a:spcAft>
                <a:spcPts val="1200"/>
              </a:spcAft>
            </a:pPr>
            <a:r>
              <a:rPr lang="en-GB" sz="2000" dirty="0"/>
              <a:t> 6. 	Dispute Resolution – Means must be provided for resolving without prohibitive cost or inordinate delay, bona fide civil disputes which the parties themselves are unable to resolve.</a:t>
            </a:r>
          </a:p>
          <a:p>
            <a:pPr>
              <a:lnSpc>
                <a:spcPts val="2400"/>
              </a:lnSpc>
              <a:spcAft>
                <a:spcPts val="1200"/>
              </a:spcAft>
            </a:pPr>
            <a:r>
              <a:rPr lang="en-GB" sz="2000" dirty="0"/>
              <a:t> 7. 	A Fair Trial – Adjudicative procedures provided by the state should be fair. </a:t>
            </a:r>
          </a:p>
          <a:p>
            <a:pPr>
              <a:lnSpc>
                <a:spcPts val="2400"/>
              </a:lnSpc>
              <a:spcAft>
                <a:spcPts val="600"/>
              </a:spcAft>
            </a:pPr>
            <a:r>
              <a:rPr lang="en-GB" sz="2000" dirty="0"/>
              <a:t> 8. 	The Rule of Law in the International Legal Order – The rule of law requires compliance by the state with its obligations in international law as in national law.</a:t>
            </a:r>
          </a:p>
          <a:p>
            <a:pPr marL="342900" lvl="1" indent="-342900" algn="r">
              <a:lnSpc>
                <a:spcPts val="2400"/>
              </a:lnSpc>
              <a:spcAft>
                <a:spcPts val="600"/>
              </a:spcAft>
              <a:buNone/>
            </a:pPr>
            <a:r>
              <a:rPr lang="en-GB" sz="2000" dirty="0"/>
              <a:t>Tom Bingham, </a:t>
            </a:r>
            <a:r>
              <a:rPr lang="en-GB" sz="2000" i="1" dirty="0"/>
              <a:t>The Rule of Law </a:t>
            </a:r>
            <a:r>
              <a:rPr lang="en-GB" sz="2000" dirty="0"/>
              <a:t>(2010), Ch 3-10</a:t>
            </a:r>
          </a:p>
          <a:p>
            <a:pPr>
              <a:lnSpc>
                <a:spcPts val="2400"/>
              </a:lnSpc>
              <a:spcAft>
                <a:spcPts val="600"/>
              </a:spcAft>
            </a:pPr>
            <a:endParaRPr lang="en-GB" sz="2000" dirty="0"/>
          </a:p>
          <a:p>
            <a:pPr>
              <a:lnSpc>
                <a:spcPts val="2400"/>
              </a:lnSpc>
              <a:spcAft>
                <a:spcPts val="600"/>
              </a:spcAft>
            </a:pPr>
            <a:r>
              <a:rPr lang="en-GB" sz="2000" dirty="0"/>
              <a:t> </a:t>
            </a:r>
            <a:endParaRPr lang="en-US" sz="2000" dirty="0"/>
          </a:p>
        </p:txBody>
      </p:sp>
    </p:spTree>
    <p:extLst>
      <p:ext uri="{BB962C8B-B14F-4D97-AF65-F5344CB8AC3E}">
        <p14:creationId xmlns="" xmlns:p14="http://schemas.microsoft.com/office/powerpoint/2010/main" val="210915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t>The Meaning of the Rule of Law</a:t>
            </a:r>
            <a:br>
              <a:rPr lang="en-US" sz="2200" b="1" dirty="0"/>
            </a:br>
            <a:r>
              <a:rPr lang="en-US" sz="2200" b="1" dirty="0">
                <a:solidFill>
                  <a:srgbClr val="00A4E4"/>
                </a:solidFill>
              </a:rPr>
              <a:t>Tom Bingham, </a:t>
            </a:r>
            <a:r>
              <a:rPr lang="en-US" sz="2200" b="1" i="1" dirty="0">
                <a:solidFill>
                  <a:srgbClr val="00A4E4"/>
                </a:solidFill>
              </a:rPr>
              <a:t>The Rule of Law </a:t>
            </a:r>
            <a:r>
              <a:rPr lang="en-US" sz="2200" b="1" dirty="0">
                <a:solidFill>
                  <a:srgbClr val="00A4E4"/>
                </a:solidFill>
              </a:rPr>
              <a:t>(2010)</a:t>
            </a:r>
            <a:endParaRPr lang="en-US" sz="2200" b="1" i="1" dirty="0"/>
          </a:p>
        </p:txBody>
      </p:sp>
      <p:sp>
        <p:nvSpPr>
          <p:cNvPr id="3" name="Content Placeholder 2"/>
          <p:cNvSpPr>
            <a:spLocks noGrp="1"/>
          </p:cNvSpPr>
          <p:nvPr>
            <p:ph idx="1"/>
          </p:nvPr>
        </p:nvSpPr>
        <p:spPr>
          <a:xfrm>
            <a:off x="2412000" y="1673756"/>
            <a:ext cx="6444000" cy="4896000"/>
          </a:xfrm>
        </p:spPr>
        <p:txBody>
          <a:bodyPr>
            <a:noAutofit/>
          </a:bodyPr>
          <a:lstStyle/>
          <a:p>
            <a:pPr>
              <a:lnSpc>
                <a:spcPts val="2400"/>
              </a:lnSpc>
              <a:spcAft>
                <a:spcPts val="600"/>
              </a:spcAft>
            </a:pPr>
            <a:r>
              <a:rPr lang="en-GB" sz="2000" b="1" dirty="0"/>
              <a:t>Why does it matter?</a:t>
            </a:r>
          </a:p>
          <a:p>
            <a:pPr marL="0" indent="0">
              <a:lnSpc>
                <a:spcPts val="2400"/>
              </a:lnSpc>
              <a:spcAft>
                <a:spcPts val="600"/>
              </a:spcAft>
            </a:pPr>
            <a:r>
              <a:rPr lang="en-GB" sz="2000" dirty="0"/>
              <a:t>“… belief in the rule of law does not import unqualified admiration of the law, or the legal profession, or the courts, or the judges. … It does, however, call on us to accept that we would very much rather live in a country which complies, or at least seeks to comply [with the rule of law]. </a:t>
            </a:r>
          </a:p>
          <a:p>
            <a:pPr marL="0" indent="0">
              <a:lnSpc>
                <a:spcPts val="2400"/>
              </a:lnSpc>
              <a:spcAft>
                <a:spcPts val="600"/>
              </a:spcAft>
            </a:pPr>
            <a:r>
              <a:rPr lang="en-GB" sz="2000" dirty="0"/>
              <a:t>“The hallmarks of a regime which flouts the rule of law are, alas, all too familiar: the midnight knock on the door, the sudden disappearance, the show trial, … the confession extracted by torture … the practice of genocide or ethnic cleansing, the waging of aggressive war. The list is endless.”</a:t>
            </a:r>
          </a:p>
          <a:p>
            <a:pPr marL="342900" lvl="1" indent="-342900" algn="r">
              <a:lnSpc>
                <a:spcPts val="2400"/>
              </a:lnSpc>
              <a:spcAft>
                <a:spcPts val="600"/>
              </a:spcAft>
              <a:buNone/>
            </a:pPr>
            <a:r>
              <a:rPr lang="en-GB" sz="2000" dirty="0">
                <a:solidFill>
                  <a:srgbClr val="0F004E"/>
                </a:solidFill>
              </a:rPr>
              <a:t>Tom Bingham, </a:t>
            </a:r>
            <a:r>
              <a:rPr lang="en-GB" sz="2000" i="1" dirty="0">
                <a:solidFill>
                  <a:srgbClr val="0F004E"/>
                </a:solidFill>
              </a:rPr>
              <a:t>The Rule of Law </a:t>
            </a:r>
            <a:r>
              <a:rPr lang="en-GB" sz="2000" dirty="0">
                <a:solidFill>
                  <a:srgbClr val="0F004E"/>
                </a:solidFill>
              </a:rPr>
              <a:t>(2010), p 9</a:t>
            </a:r>
          </a:p>
          <a:p>
            <a:pPr marL="0" indent="0">
              <a:lnSpc>
                <a:spcPts val="2400"/>
              </a:lnSpc>
              <a:spcAft>
                <a:spcPts val="600"/>
              </a:spcAft>
            </a:pPr>
            <a:endParaRPr lang="en-GB" sz="2000" b="1" dirty="0"/>
          </a:p>
        </p:txBody>
      </p:sp>
    </p:spTree>
    <p:extLst>
      <p:ext uri="{BB962C8B-B14F-4D97-AF65-F5344CB8AC3E}">
        <p14:creationId xmlns="" xmlns:p14="http://schemas.microsoft.com/office/powerpoint/2010/main" val="1974171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t>The Rule of Law and international standards</a:t>
            </a:r>
            <a:br>
              <a:rPr lang="en-US" sz="2200" b="1" dirty="0"/>
            </a:br>
            <a:r>
              <a:rPr lang="en-US" sz="2200" b="1" dirty="0">
                <a:solidFill>
                  <a:srgbClr val="00A4E4"/>
                </a:solidFill>
              </a:rPr>
              <a:t>Developments in Zimbabwe</a:t>
            </a:r>
            <a:endParaRPr lang="en-US" sz="2200" b="1" i="1" dirty="0"/>
          </a:p>
        </p:txBody>
      </p:sp>
      <p:sp>
        <p:nvSpPr>
          <p:cNvPr id="5" name="Content Placeholder 2"/>
          <p:cNvSpPr>
            <a:spLocks noGrp="1"/>
          </p:cNvSpPr>
          <p:nvPr>
            <p:ph idx="1"/>
          </p:nvPr>
        </p:nvSpPr>
        <p:spPr>
          <a:xfrm>
            <a:off x="2412000" y="1639367"/>
            <a:ext cx="6444000" cy="4896000"/>
          </a:xfrm>
        </p:spPr>
        <p:txBody>
          <a:bodyPr>
            <a:noAutofit/>
          </a:bodyPr>
          <a:lstStyle/>
          <a:p>
            <a:pPr>
              <a:lnSpc>
                <a:spcPts val="2400"/>
              </a:lnSpc>
              <a:spcAft>
                <a:spcPts val="600"/>
              </a:spcAft>
            </a:pPr>
            <a:r>
              <a:rPr lang="en-GB" sz="2000" b="1" dirty="0"/>
              <a:t>Constitution of Zimbabwe 2013</a:t>
            </a:r>
          </a:p>
          <a:p>
            <a:pPr marL="0" indent="0">
              <a:lnSpc>
                <a:spcPts val="2400"/>
              </a:lnSpc>
              <a:spcAft>
                <a:spcPts val="600"/>
              </a:spcAft>
            </a:pPr>
            <a:r>
              <a:rPr lang="en-GB" sz="2000" dirty="0">
                <a:solidFill>
                  <a:srgbClr val="0F004E"/>
                </a:solidFill>
              </a:rPr>
              <a:t>The Rule of Law is a “founding value” (section 3).</a:t>
            </a:r>
          </a:p>
          <a:p>
            <a:pPr marL="0" indent="0">
              <a:lnSpc>
                <a:spcPts val="2400"/>
              </a:lnSpc>
              <a:spcAft>
                <a:spcPts val="600"/>
              </a:spcAft>
            </a:pPr>
            <a:endParaRPr lang="en-GB" sz="2000" dirty="0">
              <a:solidFill>
                <a:srgbClr val="0F004E"/>
              </a:solidFill>
            </a:endParaRPr>
          </a:p>
          <a:p>
            <a:pPr marL="0" indent="0">
              <a:lnSpc>
                <a:spcPts val="2400"/>
              </a:lnSpc>
              <a:spcAft>
                <a:spcPts val="600"/>
              </a:spcAft>
            </a:pPr>
            <a:r>
              <a:rPr lang="en-GB" sz="2000" dirty="0">
                <a:solidFill>
                  <a:srgbClr val="0F004E"/>
                </a:solidFill>
              </a:rPr>
              <a:t>Courts “must take into account international law” when interpreting constitutional rights (section 46(1)(c)).</a:t>
            </a:r>
          </a:p>
          <a:p>
            <a:pPr marL="0" indent="0">
              <a:lnSpc>
                <a:spcPts val="2400"/>
              </a:lnSpc>
              <a:spcAft>
                <a:spcPts val="600"/>
              </a:spcAft>
            </a:pPr>
            <a:endParaRPr lang="en-GB" sz="2000" dirty="0">
              <a:solidFill>
                <a:srgbClr val="0F004E"/>
              </a:solidFill>
            </a:endParaRPr>
          </a:p>
          <a:p>
            <a:pPr marL="0" indent="0">
              <a:lnSpc>
                <a:spcPts val="2400"/>
              </a:lnSpc>
              <a:spcAft>
                <a:spcPts val="600"/>
              </a:spcAft>
            </a:pPr>
            <a:r>
              <a:rPr lang="en-GB" sz="2000" dirty="0">
                <a:solidFill>
                  <a:srgbClr val="0F004E"/>
                </a:solidFill>
              </a:rPr>
              <a:t>The extensive Declaration of Rights includes potentially powerful right to “administrative justice” (section 68):</a:t>
            </a:r>
          </a:p>
          <a:p>
            <a:r>
              <a:rPr lang="en-GB" sz="1600" b="1" dirty="0"/>
              <a:t>1. </a:t>
            </a:r>
            <a:r>
              <a:rPr lang="en-GB" sz="1600" dirty="0"/>
              <a:t>Every person has a right to administrative conduct that is lawful, prompt, efficient, reasonable, proportionate, impartial and both substantively and procedurally fair.</a:t>
            </a:r>
          </a:p>
          <a:p>
            <a:r>
              <a:rPr lang="en-GB" sz="1600" b="1" dirty="0"/>
              <a:t>2. </a:t>
            </a:r>
            <a:r>
              <a:rPr lang="en-GB" sz="1600" dirty="0"/>
              <a:t>Any person whose right, freedom, interest or legitimate expectation has been adversely affected by administrative conduct has the right to be given promptly and in writing the reasons for the conduct.</a:t>
            </a:r>
            <a:endParaRPr lang="en-GB" sz="1600" dirty="0">
              <a:solidFill>
                <a:srgbClr val="0F004E"/>
              </a:solidFill>
            </a:endParaRPr>
          </a:p>
          <a:p>
            <a:pPr marL="0" indent="0">
              <a:lnSpc>
                <a:spcPts val="2400"/>
              </a:lnSpc>
              <a:spcAft>
                <a:spcPts val="600"/>
              </a:spcAft>
            </a:pPr>
            <a:endParaRPr lang="en-GB" sz="2000" b="1" dirty="0"/>
          </a:p>
        </p:txBody>
      </p:sp>
    </p:spTree>
    <p:extLst>
      <p:ext uri="{BB962C8B-B14F-4D97-AF65-F5344CB8AC3E}">
        <p14:creationId xmlns="" xmlns:p14="http://schemas.microsoft.com/office/powerpoint/2010/main" val="2800012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t>The Rule of Law and international standards</a:t>
            </a:r>
            <a:br>
              <a:rPr lang="en-US" sz="2200" b="1" dirty="0"/>
            </a:br>
            <a:r>
              <a:rPr lang="en-US" sz="2200" b="1" dirty="0">
                <a:solidFill>
                  <a:srgbClr val="00A4E4"/>
                </a:solidFill>
              </a:rPr>
              <a:t>Developments in Zimbabwe</a:t>
            </a:r>
            <a:endParaRPr lang="en-US" sz="2200" b="1" i="1" dirty="0"/>
          </a:p>
        </p:txBody>
      </p:sp>
      <p:sp>
        <p:nvSpPr>
          <p:cNvPr id="5" name="Content Placeholder 2"/>
          <p:cNvSpPr>
            <a:spLocks noGrp="1"/>
          </p:cNvSpPr>
          <p:nvPr>
            <p:ph idx="1"/>
          </p:nvPr>
        </p:nvSpPr>
        <p:spPr/>
        <p:txBody>
          <a:bodyPr>
            <a:noAutofit/>
          </a:bodyPr>
          <a:lstStyle/>
          <a:p>
            <a:pPr>
              <a:lnSpc>
                <a:spcPts val="2400"/>
              </a:lnSpc>
              <a:spcAft>
                <a:spcPts val="600"/>
              </a:spcAft>
            </a:pPr>
            <a:r>
              <a:rPr lang="en-GB" sz="2000" b="1" dirty="0"/>
              <a:t>Constitution of Zimbabwe 2013</a:t>
            </a:r>
          </a:p>
          <a:p>
            <a:pPr marL="0" indent="0">
              <a:lnSpc>
                <a:spcPts val="2400"/>
              </a:lnSpc>
              <a:spcAft>
                <a:spcPts val="600"/>
              </a:spcAft>
            </a:pPr>
            <a:r>
              <a:rPr lang="en-GB" sz="2000" dirty="0">
                <a:solidFill>
                  <a:srgbClr val="0F004E"/>
                </a:solidFill>
              </a:rPr>
              <a:t>The President, Attorney-General and courts have specific duties to uphold the Rule of Law.</a:t>
            </a:r>
          </a:p>
          <a:p>
            <a:pPr marL="0" indent="0">
              <a:lnSpc>
                <a:spcPts val="2400"/>
              </a:lnSpc>
              <a:spcAft>
                <a:spcPts val="600"/>
              </a:spcAft>
            </a:pPr>
            <a:r>
              <a:rPr lang="en-GB" sz="2000" dirty="0">
                <a:solidFill>
                  <a:srgbClr val="0F004E"/>
                </a:solidFill>
              </a:rPr>
              <a:t>National security must be pursued “with the utmost respect for the rule of law”.</a:t>
            </a:r>
          </a:p>
          <a:p>
            <a:pPr marL="0" indent="0">
              <a:lnSpc>
                <a:spcPts val="2400"/>
              </a:lnSpc>
              <a:spcAft>
                <a:spcPts val="600"/>
              </a:spcAft>
            </a:pPr>
            <a:r>
              <a:rPr lang="en-GB" sz="2000" dirty="0">
                <a:solidFill>
                  <a:srgbClr val="0F004E"/>
                </a:solidFill>
              </a:rPr>
              <a:t>The Constitution establishes independent bodies including a Judicial Service Commission, Civil Service Commission, Electoral Commission and Human Rights Commission</a:t>
            </a:r>
            <a:r>
              <a:rPr lang="en-GB" sz="1600" dirty="0"/>
              <a:t>.  </a:t>
            </a:r>
          </a:p>
          <a:p>
            <a:pPr marL="0" indent="0">
              <a:lnSpc>
                <a:spcPts val="2400"/>
              </a:lnSpc>
              <a:spcAft>
                <a:spcPts val="600"/>
              </a:spcAft>
            </a:pPr>
            <a:endParaRPr lang="en-GB" sz="1600" dirty="0">
              <a:solidFill>
                <a:srgbClr val="0F004E"/>
              </a:solidFill>
            </a:endParaRPr>
          </a:p>
          <a:p>
            <a:pPr marL="0" indent="0">
              <a:lnSpc>
                <a:spcPts val="2400"/>
              </a:lnSpc>
              <a:spcAft>
                <a:spcPts val="600"/>
              </a:spcAft>
            </a:pPr>
            <a:endParaRPr lang="en-GB" sz="2000" b="1" dirty="0"/>
          </a:p>
        </p:txBody>
      </p:sp>
    </p:spTree>
    <p:extLst>
      <p:ext uri="{BB962C8B-B14F-4D97-AF65-F5344CB8AC3E}">
        <p14:creationId xmlns="" xmlns:p14="http://schemas.microsoft.com/office/powerpoint/2010/main" val="2276565852"/>
      </p:ext>
    </p:extLst>
  </p:cSld>
  <p:clrMapOvr>
    <a:masterClrMapping/>
  </p:clrMapOvr>
</p:sld>
</file>

<file path=ppt/theme/theme1.xml><?xml version="1.0" encoding="utf-8"?>
<a:theme xmlns:a="http://schemas.openxmlformats.org/drawingml/2006/main" name="Office Theme">
  <a:themeElements>
    <a:clrScheme name="Custom 6">
      <a:dk1>
        <a:srgbClr val="0F004E"/>
      </a:dk1>
      <a:lt1>
        <a:sysClr val="window" lastClr="FFFFFF"/>
      </a:lt1>
      <a:dk2>
        <a:srgbClr val="00A4E4"/>
      </a:dk2>
      <a:lt2>
        <a:srgbClr val="EAEFF2"/>
      </a:lt2>
      <a:accent1>
        <a:srgbClr val="B51A8A"/>
      </a:accent1>
      <a:accent2>
        <a:srgbClr val="7581BF"/>
      </a:accent2>
      <a:accent3>
        <a:srgbClr val="00A18E"/>
      </a:accent3>
      <a:accent4>
        <a:srgbClr val="80A1B6"/>
      </a:accent4>
      <a:accent5>
        <a:srgbClr val="D5DEDC"/>
      </a:accent5>
      <a:accent6>
        <a:srgbClr val="00A4E4"/>
      </a:accent6>
      <a:hlink>
        <a:srgbClr val="00A4E4"/>
      </a:hlink>
      <a:folHlink>
        <a:srgbClr val="80A1B6"/>
      </a:folHlink>
    </a:clrScheme>
    <a:fontScheme name="Inspiration">
      <a:majorFont>
        <a:latin typeface="News Gothic MT"/>
        <a:ea typeface=""/>
        <a:cs typeface=""/>
        <a:font script="Jpan" typeface="メイリオ"/>
      </a:majorFont>
      <a:minorFont>
        <a:latin typeface="News Gothic MT"/>
        <a:ea typeface=""/>
        <a:cs typeface=""/>
        <a:font script="Jpan"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3543</TotalTime>
  <Words>1042</Words>
  <Application>Microsoft Office PowerPoint</Application>
  <PresentationFormat>On-screen Show (4:3)</PresentationFormat>
  <Paragraphs>85</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Rule of Law – Relevance of Commonwealth and international standards in Zimbabwe today  Zimbabwe: Living On the Edge  Mike Campbell Foundation &amp;  Bingham Centre for the Rule of Law  Dr Jan van Zyl Smit  10 March 2020 </vt:lpstr>
      <vt:lpstr>The Rule of Law Why Does It Matter?</vt:lpstr>
      <vt:lpstr>The Rule of Law as Commonwealth value From Harare to Latimer House / Abuja</vt:lpstr>
      <vt:lpstr>The Rule of Law as Commonwealth value From Harare to Latimer House / Abuja</vt:lpstr>
      <vt:lpstr>The Meaning of the Rule of Law Tom Bingham, The Rule of Law (2010)</vt:lpstr>
      <vt:lpstr>The Meaning of the Rule of Law Tom Bingham, The Rule of Law (2010)</vt:lpstr>
      <vt:lpstr>The Meaning of the Rule of Law Tom Bingham, The Rule of Law (2010)</vt:lpstr>
      <vt:lpstr>The Rule of Law and international standards Developments in Zimbabwe</vt:lpstr>
      <vt:lpstr>The Rule of Law and international standards Developments in Zimbabwe</vt:lpstr>
      <vt:lpstr>The Rule of Law and international standards International monitoring?</vt:lpstr>
      <vt:lpstr>The Rule of Law and international standards International monitoring?</vt:lpstr>
      <vt:lpstr>The Rule of Law and international standards International monitoring?</vt:lpstr>
      <vt:lpstr>The Rule of Law and international standards International monitoring?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Sharon Clampin</dc:creator>
  <cp:lastModifiedBy>Glyn</cp:lastModifiedBy>
  <cp:revision>176</cp:revision>
  <cp:lastPrinted>2017-04-05T08:25:33Z</cp:lastPrinted>
  <dcterms:created xsi:type="dcterms:W3CDTF">2013-06-07T16:06:25Z</dcterms:created>
  <dcterms:modified xsi:type="dcterms:W3CDTF">2020-03-17T11:39:30Z</dcterms:modified>
</cp:coreProperties>
</file>